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76" r:id="rId2"/>
  </p:sldMasterIdLst>
  <p:notesMasterIdLst>
    <p:notesMasterId r:id="rId57"/>
  </p:notesMasterIdLst>
  <p:sldIdLst>
    <p:sldId id="1287" r:id="rId3"/>
    <p:sldId id="1285" r:id="rId4"/>
    <p:sldId id="1434" r:id="rId5"/>
    <p:sldId id="1435" r:id="rId6"/>
    <p:sldId id="1385" r:id="rId7"/>
    <p:sldId id="1395" r:id="rId8"/>
    <p:sldId id="1386" r:id="rId9"/>
    <p:sldId id="1394" r:id="rId10"/>
    <p:sldId id="1396" r:id="rId11"/>
    <p:sldId id="1397" r:id="rId12"/>
    <p:sldId id="1398" r:id="rId13"/>
    <p:sldId id="1399" r:id="rId14"/>
    <p:sldId id="1400" r:id="rId15"/>
    <p:sldId id="1401" r:id="rId16"/>
    <p:sldId id="1402" r:id="rId17"/>
    <p:sldId id="1403" r:id="rId18"/>
    <p:sldId id="1404" r:id="rId19"/>
    <p:sldId id="1405" r:id="rId20"/>
    <p:sldId id="1406" r:id="rId21"/>
    <p:sldId id="1407" r:id="rId22"/>
    <p:sldId id="1411" r:id="rId23"/>
    <p:sldId id="1412" r:id="rId24"/>
    <p:sldId id="1410" r:id="rId25"/>
    <p:sldId id="1425" r:id="rId26"/>
    <p:sldId id="1426" r:id="rId27"/>
    <p:sldId id="1427" r:id="rId28"/>
    <p:sldId id="1428" r:id="rId29"/>
    <p:sldId id="1429" r:id="rId30"/>
    <p:sldId id="1431" r:id="rId31"/>
    <p:sldId id="1430" r:id="rId32"/>
    <p:sldId id="1354" r:id="rId33"/>
    <p:sldId id="1350" r:id="rId34"/>
    <p:sldId id="1351" r:id="rId35"/>
    <p:sldId id="1352" r:id="rId36"/>
    <p:sldId id="1384" r:id="rId37"/>
    <p:sldId id="1433" r:id="rId38"/>
    <p:sldId id="1353" r:id="rId39"/>
    <p:sldId id="1432" r:id="rId40"/>
    <p:sldId id="1392" r:id="rId41"/>
    <p:sldId id="1393" r:id="rId42"/>
    <p:sldId id="1409" r:id="rId43"/>
    <p:sldId id="1408" r:id="rId44"/>
    <p:sldId id="1413" r:id="rId45"/>
    <p:sldId id="1414" r:id="rId46"/>
    <p:sldId id="1415" r:id="rId47"/>
    <p:sldId id="1416" r:id="rId48"/>
    <p:sldId id="1417" r:id="rId49"/>
    <p:sldId id="1418" r:id="rId50"/>
    <p:sldId id="1419" r:id="rId51"/>
    <p:sldId id="1420" r:id="rId52"/>
    <p:sldId id="1421" r:id="rId53"/>
    <p:sldId id="1422" r:id="rId54"/>
    <p:sldId id="1423" r:id="rId55"/>
    <p:sldId id="1424"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Montserrat" panose="00000500000000000000" pitchFamily="2" charset="0"/>
      <p:regular r:id="rId64"/>
      <p:bold r:id="rId65"/>
      <p:italic r:id="rId66"/>
      <p:boldItalic r:id="rId67"/>
    </p:embeddedFont>
    <p:embeddedFont>
      <p:font typeface="Montserrat ExtraBold" panose="00000900000000000000" pitchFamily="2" charset="0"/>
      <p:bold r:id="rId68"/>
      <p:boldItalic r:id="rId69"/>
    </p:embeddedFont>
    <p:embeddedFont>
      <p:font typeface="Montserrat SemiBold" panose="00000700000000000000" pitchFamily="2" charset="0"/>
      <p:bold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9F9F9"/>
    <a:srgbClr val="FF9900"/>
    <a:srgbClr val="F1FAFF"/>
    <a:srgbClr val="E6E6E6"/>
    <a:srgbClr val="FF9F1C"/>
    <a:srgbClr val="1942A6"/>
    <a:srgbClr val="7B93CC"/>
    <a:srgbClr val="9D399D"/>
    <a:srgbClr val="F0D5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3" autoAdjust="0"/>
    <p:restoredTop sz="95226" autoAdjust="0"/>
  </p:normalViewPr>
  <p:slideViewPr>
    <p:cSldViewPr snapToGrid="0" snapToObjects="1">
      <p:cViewPr varScale="1">
        <p:scale>
          <a:sx n="116" d="100"/>
          <a:sy n="116" d="100"/>
        </p:scale>
        <p:origin x="10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14577480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6</a:t>
            </a:fld>
            <a:endParaRPr lang="en-CA"/>
          </a:p>
        </p:txBody>
      </p:sp>
    </p:spTree>
    <p:extLst>
      <p:ext uri="{BB962C8B-B14F-4D97-AF65-F5344CB8AC3E}">
        <p14:creationId xmlns:p14="http://schemas.microsoft.com/office/powerpoint/2010/main" val="1065809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15</a:t>
            </a:fld>
            <a:endParaRPr lang="en-CA"/>
          </a:p>
        </p:txBody>
      </p:sp>
    </p:spTree>
    <p:extLst>
      <p:ext uri="{BB962C8B-B14F-4D97-AF65-F5344CB8AC3E}">
        <p14:creationId xmlns:p14="http://schemas.microsoft.com/office/powerpoint/2010/main" val="3050649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16</a:t>
            </a:fld>
            <a:endParaRPr lang="en-CA"/>
          </a:p>
        </p:txBody>
      </p:sp>
    </p:spTree>
    <p:extLst>
      <p:ext uri="{BB962C8B-B14F-4D97-AF65-F5344CB8AC3E}">
        <p14:creationId xmlns:p14="http://schemas.microsoft.com/office/powerpoint/2010/main" val="3474985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17</a:t>
            </a:fld>
            <a:endParaRPr lang="en-CA"/>
          </a:p>
        </p:txBody>
      </p:sp>
    </p:spTree>
    <p:extLst>
      <p:ext uri="{BB962C8B-B14F-4D97-AF65-F5344CB8AC3E}">
        <p14:creationId xmlns:p14="http://schemas.microsoft.com/office/powerpoint/2010/main" val="119497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18</a:t>
            </a:fld>
            <a:endParaRPr lang="en-CA"/>
          </a:p>
        </p:txBody>
      </p:sp>
    </p:spTree>
    <p:extLst>
      <p:ext uri="{BB962C8B-B14F-4D97-AF65-F5344CB8AC3E}">
        <p14:creationId xmlns:p14="http://schemas.microsoft.com/office/powerpoint/2010/main" val="3419583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19</a:t>
            </a:fld>
            <a:endParaRPr lang="en-CA"/>
          </a:p>
        </p:txBody>
      </p:sp>
    </p:spTree>
    <p:extLst>
      <p:ext uri="{BB962C8B-B14F-4D97-AF65-F5344CB8AC3E}">
        <p14:creationId xmlns:p14="http://schemas.microsoft.com/office/powerpoint/2010/main" val="1650664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20</a:t>
            </a:fld>
            <a:endParaRPr lang="en-CA"/>
          </a:p>
        </p:txBody>
      </p:sp>
    </p:spTree>
    <p:extLst>
      <p:ext uri="{BB962C8B-B14F-4D97-AF65-F5344CB8AC3E}">
        <p14:creationId xmlns:p14="http://schemas.microsoft.com/office/powerpoint/2010/main" val="834118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24</a:t>
            </a:fld>
            <a:endParaRPr lang="en-CA"/>
          </a:p>
        </p:txBody>
      </p:sp>
    </p:spTree>
    <p:extLst>
      <p:ext uri="{BB962C8B-B14F-4D97-AF65-F5344CB8AC3E}">
        <p14:creationId xmlns:p14="http://schemas.microsoft.com/office/powerpoint/2010/main" val="244671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25</a:t>
            </a:fld>
            <a:endParaRPr lang="en-CA"/>
          </a:p>
        </p:txBody>
      </p:sp>
    </p:spTree>
    <p:extLst>
      <p:ext uri="{BB962C8B-B14F-4D97-AF65-F5344CB8AC3E}">
        <p14:creationId xmlns:p14="http://schemas.microsoft.com/office/powerpoint/2010/main" val="1979468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26</a:t>
            </a:fld>
            <a:endParaRPr lang="en-CA"/>
          </a:p>
        </p:txBody>
      </p:sp>
    </p:spTree>
    <p:extLst>
      <p:ext uri="{BB962C8B-B14F-4D97-AF65-F5344CB8AC3E}">
        <p14:creationId xmlns:p14="http://schemas.microsoft.com/office/powerpoint/2010/main" val="1860782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27</a:t>
            </a:fld>
            <a:endParaRPr lang="en-CA"/>
          </a:p>
        </p:txBody>
      </p:sp>
    </p:spTree>
    <p:extLst>
      <p:ext uri="{BB962C8B-B14F-4D97-AF65-F5344CB8AC3E}">
        <p14:creationId xmlns:p14="http://schemas.microsoft.com/office/powerpoint/2010/main" val="55033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7</a:t>
            </a:fld>
            <a:endParaRPr lang="en-CA"/>
          </a:p>
        </p:txBody>
      </p:sp>
    </p:spTree>
    <p:extLst>
      <p:ext uri="{BB962C8B-B14F-4D97-AF65-F5344CB8AC3E}">
        <p14:creationId xmlns:p14="http://schemas.microsoft.com/office/powerpoint/2010/main" val="1365424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28</a:t>
            </a:fld>
            <a:endParaRPr lang="en-CA"/>
          </a:p>
        </p:txBody>
      </p:sp>
    </p:spTree>
    <p:extLst>
      <p:ext uri="{BB962C8B-B14F-4D97-AF65-F5344CB8AC3E}">
        <p14:creationId xmlns:p14="http://schemas.microsoft.com/office/powerpoint/2010/main" val="3228112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29</a:t>
            </a:fld>
            <a:endParaRPr lang="en-CA"/>
          </a:p>
        </p:txBody>
      </p:sp>
    </p:spTree>
    <p:extLst>
      <p:ext uri="{BB962C8B-B14F-4D97-AF65-F5344CB8AC3E}">
        <p14:creationId xmlns:p14="http://schemas.microsoft.com/office/powerpoint/2010/main" val="3432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30</a:t>
            </a:fld>
            <a:endParaRPr lang="en-CA"/>
          </a:p>
        </p:txBody>
      </p:sp>
    </p:spTree>
    <p:extLst>
      <p:ext uri="{BB962C8B-B14F-4D97-AF65-F5344CB8AC3E}">
        <p14:creationId xmlns:p14="http://schemas.microsoft.com/office/powerpoint/2010/main" val="2280864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32</a:t>
            </a:fld>
            <a:endParaRPr lang="en-CA"/>
          </a:p>
        </p:txBody>
      </p:sp>
    </p:spTree>
    <p:extLst>
      <p:ext uri="{BB962C8B-B14F-4D97-AF65-F5344CB8AC3E}">
        <p14:creationId xmlns:p14="http://schemas.microsoft.com/office/powerpoint/2010/main" val="3321686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33</a:t>
            </a:fld>
            <a:endParaRPr lang="en-CA"/>
          </a:p>
        </p:txBody>
      </p:sp>
    </p:spTree>
    <p:extLst>
      <p:ext uri="{BB962C8B-B14F-4D97-AF65-F5344CB8AC3E}">
        <p14:creationId xmlns:p14="http://schemas.microsoft.com/office/powerpoint/2010/main" val="2399617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34</a:t>
            </a:fld>
            <a:endParaRPr lang="en-CA"/>
          </a:p>
        </p:txBody>
      </p:sp>
    </p:spTree>
    <p:extLst>
      <p:ext uri="{BB962C8B-B14F-4D97-AF65-F5344CB8AC3E}">
        <p14:creationId xmlns:p14="http://schemas.microsoft.com/office/powerpoint/2010/main" val="884796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35</a:t>
            </a:fld>
            <a:endParaRPr lang="en-CA"/>
          </a:p>
        </p:txBody>
      </p:sp>
    </p:spTree>
    <p:extLst>
      <p:ext uri="{BB962C8B-B14F-4D97-AF65-F5344CB8AC3E}">
        <p14:creationId xmlns:p14="http://schemas.microsoft.com/office/powerpoint/2010/main" val="3203445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37</a:t>
            </a:fld>
            <a:endParaRPr lang="en-CA"/>
          </a:p>
        </p:txBody>
      </p:sp>
    </p:spTree>
    <p:extLst>
      <p:ext uri="{BB962C8B-B14F-4D97-AF65-F5344CB8AC3E}">
        <p14:creationId xmlns:p14="http://schemas.microsoft.com/office/powerpoint/2010/main" val="3051107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38</a:t>
            </a:fld>
            <a:endParaRPr lang="en-CA"/>
          </a:p>
        </p:txBody>
      </p:sp>
    </p:spTree>
    <p:extLst>
      <p:ext uri="{BB962C8B-B14F-4D97-AF65-F5344CB8AC3E}">
        <p14:creationId xmlns:p14="http://schemas.microsoft.com/office/powerpoint/2010/main" val="3383491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40</a:t>
            </a:fld>
            <a:endParaRPr lang="en-CA"/>
          </a:p>
        </p:txBody>
      </p:sp>
    </p:spTree>
    <p:extLst>
      <p:ext uri="{BB962C8B-B14F-4D97-AF65-F5344CB8AC3E}">
        <p14:creationId xmlns:p14="http://schemas.microsoft.com/office/powerpoint/2010/main" val="2085402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8</a:t>
            </a:fld>
            <a:endParaRPr lang="en-CA"/>
          </a:p>
        </p:txBody>
      </p:sp>
    </p:spTree>
    <p:extLst>
      <p:ext uri="{BB962C8B-B14F-4D97-AF65-F5344CB8AC3E}">
        <p14:creationId xmlns:p14="http://schemas.microsoft.com/office/powerpoint/2010/main" val="1565143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42</a:t>
            </a:fld>
            <a:endParaRPr lang="en-CA"/>
          </a:p>
        </p:txBody>
      </p:sp>
    </p:spTree>
    <p:extLst>
      <p:ext uri="{BB962C8B-B14F-4D97-AF65-F5344CB8AC3E}">
        <p14:creationId xmlns:p14="http://schemas.microsoft.com/office/powerpoint/2010/main" val="2296982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43</a:t>
            </a:fld>
            <a:endParaRPr lang="en-CA"/>
          </a:p>
        </p:txBody>
      </p:sp>
    </p:spTree>
    <p:extLst>
      <p:ext uri="{BB962C8B-B14F-4D97-AF65-F5344CB8AC3E}">
        <p14:creationId xmlns:p14="http://schemas.microsoft.com/office/powerpoint/2010/main" val="797968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44</a:t>
            </a:fld>
            <a:endParaRPr lang="en-CA"/>
          </a:p>
        </p:txBody>
      </p:sp>
    </p:spTree>
    <p:extLst>
      <p:ext uri="{BB962C8B-B14F-4D97-AF65-F5344CB8AC3E}">
        <p14:creationId xmlns:p14="http://schemas.microsoft.com/office/powerpoint/2010/main" val="1193655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45</a:t>
            </a:fld>
            <a:endParaRPr lang="en-CA"/>
          </a:p>
        </p:txBody>
      </p:sp>
    </p:spTree>
    <p:extLst>
      <p:ext uri="{BB962C8B-B14F-4D97-AF65-F5344CB8AC3E}">
        <p14:creationId xmlns:p14="http://schemas.microsoft.com/office/powerpoint/2010/main" val="1428847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46</a:t>
            </a:fld>
            <a:endParaRPr lang="en-CA"/>
          </a:p>
        </p:txBody>
      </p:sp>
    </p:spTree>
    <p:extLst>
      <p:ext uri="{BB962C8B-B14F-4D97-AF65-F5344CB8AC3E}">
        <p14:creationId xmlns:p14="http://schemas.microsoft.com/office/powerpoint/2010/main" val="1672915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47</a:t>
            </a:fld>
            <a:endParaRPr lang="en-CA"/>
          </a:p>
        </p:txBody>
      </p:sp>
    </p:spTree>
    <p:extLst>
      <p:ext uri="{BB962C8B-B14F-4D97-AF65-F5344CB8AC3E}">
        <p14:creationId xmlns:p14="http://schemas.microsoft.com/office/powerpoint/2010/main" val="2842353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48</a:t>
            </a:fld>
            <a:endParaRPr lang="en-CA"/>
          </a:p>
        </p:txBody>
      </p:sp>
    </p:spTree>
    <p:extLst>
      <p:ext uri="{BB962C8B-B14F-4D97-AF65-F5344CB8AC3E}">
        <p14:creationId xmlns:p14="http://schemas.microsoft.com/office/powerpoint/2010/main" val="2987883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49</a:t>
            </a:fld>
            <a:endParaRPr lang="en-CA"/>
          </a:p>
        </p:txBody>
      </p:sp>
    </p:spTree>
    <p:extLst>
      <p:ext uri="{BB962C8B-B14F-4D97-AF65-F5344CB8AC3E}">
        <p14:creationId xmlns:p14="http://schemas.microsoft.com/office/powerpoint/2010/main" val="2430691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50</a:t>
            </a:fld>
            <a:endParaRPr lang="en-CA"/>
          </a:p>
        </p:txBody>
      </p:sp>
    </p:spTree>
    <p:extLst>
      <p:ext uri="{BB962C8B-B14F-4D97-AF65-F5344CB8AC3E}">
        <p14:creationId xmlns:p14="http://schemas.microsoft.com/office/powerpoint/2010/main" val="3785522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51</a:t>
            </a:fld>
            <a:endParaRPr lang="en-CA"/>
          </a:p>
        </p:txBody>
      </p:sp>
    </p:spTree>
    <p:extLst>
      <p:ext uri="{BB962C8B-B14F-4D97-AF65-F5344CB8AC3E}">
        <p14:creationId xmlns:p14="http://schemas.microsoft.com/office/powerpoint/2010/main" val="198956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9</a:t>
            </a:fld>
            <a:endParaRPr lang="en-CA"/>
          </a:p>
        </p:txBody>
      </p:sp>
    </p:spTree>
    <p:extLst>
      <p:ext uri="{BB962C8B-B14F-4D97-AF65-F5344CB8AC3E}">
        <p14:creationId xmlns:p14="http://schemas.microsoft.com/office/powerpoint/2010/main" val="9481217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52</a:t>
            </a:fld>
            <a:endParaRPr lang="en-CA"/>
          </a:p>
        </p:txBody>
      </p:sp>
    </p:spTree>
    <p:extLst>
      <p:ext uri="{BB962C8B-B14F-4D97-AF65-F5344CB8AC3E}">
        <p14:creationId xmlns:p14="http://schemas.microsoft.com/office/powerpoint/2010/main" val="2251177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53</a:t>
            </a:fld>
            <a:endParaRPr lang="en-CA"/>
          </a:p>
        </p:txBody>
      </p:sp>
    </p:spTree>
    <p:extLst>
      <p:ext uri="{BB962C8B-B14F-4D97-AF65-F5344CB8AC3E}">
        <p14:creationId xmlns:p14="http://schemas.microsoft.com/office/powerpoint/2010/main" val="2936648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54</a:t>
            </a:fld>
            <a:endParaRPr lang="en-CA"/>
          </a:p>
        </p:txBody>
      </p:sp>
    </p:spTree>
    <p:extLst>
      <p:ext uri="{BB962C8B-B14F-4D97-AF65-F5344CB8AC3E}">
        <p14:creationId xmlns:p14="http://schemas.microsoft.com/office/powerpoint/2010/main" val="358274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10</a:t>
            </a:fld>
            <a:endParaRPr lang="en-CA"/>
          </a:p>
        </p:txBody>
      </p:sp>
    </p:spTree>
    <p:extLst>
      <p:ext uri="{BB962C8B-B14F-4D97-AF65-F5344CB8AC3E}">
        <p14:creationId xmlns:p14="http://schemas.microsoft.com/office/powerpoint/2010/main" val="107979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11</a:t>
            </a:fld>
            <a:endParaRPr lang="en-CA"/>
          </a:p>
        </p:txBody>
      </p:sp>
    </p:spTree>
    <p:extLst>
      <p:ext uri="{BB962C8B-B14F-4D97-AF65-F5344CB8AC3E}">
        <p14:creationId xmlns:p14="http://schemas.microsoft.com/office/powerpoint/2010/main" val="2932015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12</a:t>
            </a:fld>
            <a:endParaRPr lang="en-CA"/>
          </a:p>
        </p:txBody>
      </p:sp>
    </p:spTree>
    <p:extLst>
      <p:ext uri="{BB962C8B-B14F-4D97-AF65-F5344CB8AC3E}">
        <p14:creationId xmlns:p14="http://schemas.microsoft.com/office/powerpoint/2010/main" val="1117238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13</a:t>
            </a:fld>
            <a:endParaRPr lang="en-CA"/>
          </a:p>
        </p:txBody>
      </p:sp>
    </p:spTree>
    <p:extLst>
      <p:ext uri="{BB962C8B-B14F-4D97-AF65-F5344CB8AC3E}">
        <p14:creationId xmlns:p14="http://schemas.microsoft.com/office/powerpoint/2010/main" val="75971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F7BFFDF-E3CB-40D6-A128-42A313CC2D07}" type="slidenum">
              <a:rPr lang="en-CA" smtClean="0"/>
              <a:t>14</a:t>
            </a:fld>
            <a:endParaRPr lang="en-CA"/>
          </a:p>
        </p:txBody>
      </p:sp>
    </p:spTree>
    <p:extLst>
      <p:ext uri="{BB962C8B-B14F-4D97-AF65-F5344CB8AC3E}">
        <p14:creationId xmlns:p14="http://schemas.microsoft.com/office/powerpoint/2010/main" val="227251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7326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32735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89836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EDA6-8E64-4860-BD20-BF9F580919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F1FD35-DB38-4881-8899-C4D24C54D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04A7DD-7582-4FDF-BDE9-D813EE69B15F}"/>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5" name="Footer Placeholder 4">
            <a:extLst>
              <a:ext uri="{FF2B5EF4-FFF2-40B4-BE49-F238E27FC236}">
                <a16:creationId xmlns:a16="http://schemas.microsoft.com/office/drawing/2014/main" id="{CBD112CB-B773-47C4-8A5B-8BCD13EEE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D8543-0C1A-44D8-AF2F-73662C06AAD0}"/>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803873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28B9-8755-45A3-B57E-80102AFBD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15F04-49FC-4DF0-B9A3-ECDD025455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51E70-0D1C-4663-9A56-9C678517B73A}"/>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5" name="Footer Placeholder 4">
            <a:extLst>
              <a:ext uri="{FF2B5EF4-FFF2-40B4-BE49-F238E27FC236}">
                <a16:creationId xmlns:a16="http://schemas.microsoft.com/office/drawing/2014/main" id="{E12E7A67-7C7A-406F-AED1-1FA60257A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024C2-B8C2-470F-A918-517D1DD3CF74}"/>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324652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CB0F-13CB-4F4D-92A5-8093BFD552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BB41E4-5391-485D-9081-639632AC2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820603-342D-4D02-A6EA-400FDE3D2D0B}"/>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5" name="Footer Placeholder 4">
            <a:extLst>
              <a:ext uri="{FF2B5EF4-FFF2-40B4-BE49-F238E27FC236}">
                <a16:creationId xmlns:a16="http://schemas.microsoft.com/office/drawing/2014/main" id="{FD5E159C-CB66-49A2-A29C-1103460F2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ABF9C-985B-4B39-BECA-069775D6D13C}"/>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829957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050C-258D-495A-AF47-4F25D4209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114C1-4A81-4397-BD15-A61C4D417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E9488C-CEDA-41F2-986E-FD21BA4E00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44FCF3-45BF-4F32-9AED-8E50D3E64902}"/>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6" name="Footer Placeholder 5">
            <a:extLst>
              <a:ext uri="{FF2B5EF4-FFF2-40B4-BE49-F238E27FC236}">
                <a16:creationId xmlns:a16="http://schemas.microsoft.com/office/drawing/2014/main" id="{B8711266-ED54-44B7-8482-34B8C9C63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9DBCD9-FA3C-4F5B-BFC1-49A816EC4E22}"/>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520020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02C4-4E2F-4702-B02C-BB244E82BA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A2CB4E-5EC6-4341-A20B-FE41DED1E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95C79-0547-4E92-9A11-12E77E7DB8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A4C4D-13BD-4F7E-BF38-BC5ED45021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9732F-6819-45E4-BB4C-41138FE42B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3D2252-B35B-4B92-A505-DB32792CE41D}"/>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8" name="Footer Placeholder 7">
            <a:extLst>
              <a:ext uri="{FF2B5EF4-FFF2-40B4-BE49-F238E27FC236}">
                <a16:creationId xmlns:a16="http://schemas.microsoft.com/office/drawing/2014/main" id="{08523605-4142-4FE7-83B0-35337342C1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A1CF69-88C6-4ACD-99B3-1E8B7AB5D9D8}"/>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285070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FE60-CFC6-432C-BCA8-AB1C523498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55BE14-B49B-4A75-AAF9-8A21C3D6C4EB}"/>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4" name="Footer Placeholder 3">
            <a:extLst>
              <a:ext uri="{FF2B5EF4-FFF2-40B4-BE49-F238E27FC236}">
                <a16:creationId xmlns:a16="http://schemas.microsoft.com/office/drawing/2014/main" id="{348E6795-0307-4394-96DC-7505D8EF2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34F04F-CD0E-4983-A512-2DEED58E70DC}"/>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3947536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0DA649-D5D8-43CC-A547-86C04D283EDF}"/>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3" name="Footer Placeholder 2">
            <a:extLst>
              <a:ext uri="{FF2B5EF4-FFF2-40B4-BE49-F238E27FC236}">
                <a16:creationId xmlns:a16="http://schemas.microsoft.com/office/drawing/2014/main" id="{6E574BA6-DD8B-4C63-AD64-301BA72E90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A965D-7295-4DD0-8D90-AB64448AC985}"/>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3425350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64E8-9120-4C41-B5FC-6B4CFA2212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C9A8D-B930-4D03-8421-B8B29406E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3F56D3-F161-4ED1-8620-9410AEF22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22EB7C-1B38-4155-A704-16AF69A1E83F}"/>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6" name="Footer Placeholder 5">
            <a:extLst>
              <a:ext uri="{FF2B5EF4-FFF2-40B4-BE49-F238E27FC236}">
                <a16:creationId xmlns:a16="http://schemas.microsoft.com/office/drawing/2014/main" id="{756C21FB-1864-49CA-AC9F-1EAC4B5BA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5D9AA-75CA-4003-9614-0438506B93F4}"/>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83319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98397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F6EC-7080-463B-A1AC-1229A3E7E3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065340-38A2-470B-BD5D-CB504873D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2A733-F9BE-4118-8189-B50AC4170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06EDB-2CC4-4999-94F9-6F8C79824DD9}"/>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6" name="Footer Placeholder 5">
            <a:extLst>
              <a:ext uri="{FF2B5EF4-FFF2-40B4-BE49-F238E27FC236}">
                <a16:creationId xmlns:a16="http://schemas.microsoft.com/office/drawing/2014/main" id="{E45D39B1-164C-4E84-A4C1-42472FB3D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0315DA-9347-4388-A62F-3567D161FFD8}"/>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158156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163C-2128-4C58-B2D7-D8C2ECC910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F0CE9A-B5AC-481C-A1A9-D00B6A0D69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41F7-4ED4-428E-B275-16DD1E54DBB0}"/>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5" name="Footer Placeholder 4">
            <a:extLst>
              <a:ext uri="{FF2B5EF4-FFF2-40B4-BE49-F238E27FC236}">
                <a16:creationId xmlns:a16="http://schemas.microsoft.com/office/drawing/2014/main" id="{6C79BCC1-9102-47D5-AA28-AC67C70BED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6AEC7-9532-4111-9F18-A500CA2287D2}"/>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066847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438623-987D-43C9-9840-4DE8F9C6EA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A514D-8CC0-4353-9DC3-CA7DBE0739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8FA3-3A37-4B41-B4F0-B69C0884A691}"/>
              </a:ext>
            </a:extLst>
          </p:cNvPr>
          <p:cNvSpPr>
            <a:spLocks noGrp="1"/>
          </p:cNvSpPr>
          <p:nvPr>
            <p:ph type="dt" sz="half" idx="10"/>
          </p:nvPr>
        </p:nvSpPr>
        <p:spPr/>
        <p:txBody>
          <a:bodyPr/>
          <a:lstStyle/>
          <a:p>
            <a:fld id="{325DE89E-6964-4EC5-AA30-CEE41B040663}" type="datetimeFigureOut">
              <a:rPr lang="en-US" smtClean="0"/>
              <a:t>4/20/2022</a:t>
            </a:fld>
            <a:endParaRPr lang="en-US"/>
          </a:p>
        </p:txBody>
      </p:sp>
      <p:sp>
        <p:nvSpPr>
          <p:cNvPr id="5" name="Footer Placeholder 4">
            <a:extLst>
              <a:ext uri="{FF2B5EF4-FFF2-40B4-BE49-F238E27FC236}">
                <a16:creationId xmlns:a16="http://schemas.microsoft.com/office/drawing/2014/main" id="{F9D0D789-7F9A-4107-A75B-2352ADB74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F3EB2-DB66-422C-B9BA-C4CD98366F2C}"/>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7371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75166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68507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46828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7855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8154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3891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20.04.2022</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7274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20.04.2022</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33990059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72FC68-B79E-4F27-875A-BED694E41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BB92F4-F0A1-491A-BAF7-399CCBDC4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DF89F-3661-448B-A4AE-0C62513876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DE89E-6964-4EC5-AA30-CEE41B040663}" type="datetimeFigureOut">
              <a:rPr lang="en-US" smtClean="0"/>
              <a:t>4/20/2022</a:t>
            </a:fld>
            <a:endParaRPr lang="en-US"/>
          </a:p>
        </p:txBody>
      </p:sp>
      <p:sp>
        <p:nvSpPr>
          <p:cNvPr id="5" name="Footer Placeholder 4">
            <a:extLst>
              <a:ext uri="{FF2B5EF4-FFF2-40B4-BE49-F238E27FC236}">
                <a16:creationId xmlns:a16="http://schemas.microsoft.com/office/drawing/2014/main" id="{6A5E35F9-CC07-4538-BCA4-16A3FE5ED4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8CE8B-7131-413E-B33D-2537B3906F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A140F-569D-498A-BAD5-6B619829493D}" type="slidenum">
              <a:rPr lang="en-US" smtClean="0"/>
              <a:t>‹#›</a:t>
            </a:fld>
            <a:endParaRPr lang="en-US"/>
          </a:p>
        </p:txBody>
      </p:sp>
    </p:spTree>
    <p:extLst>
      <p:ext uri="{BB962C8B-B14F-4D97-AF65-F5344CB8AC3E}">
        <p14:creationId xmlns:p14="http://schemas.microsoft.com/office/powerpoint/2010/main" val="167688521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aws.amazon.com/sagemaker/data-labeling/pricing/?nc=sn&amp;loc=3&amp;refid=ps_a134p0000078pqxaae&amp;trkcampaign=acq_paid_search_brand"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4759498" cy="2563973"/>
            <a:chOff x="544022" y="453547"/>
            <a:chExt cx="4759498" cy="2563973"/>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5949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PROJECT OVERVIEW </a:t>
              </a:r>
            </a:p>
          </p:txBody>
        </p:sp>
        <p:cxnSp>
          <p:nvCxnSpPr>
            <p:cNvPr id="5" name="Прямая соединительная линия 4"/>
            <p:cNvCxnSpPr/>
            <p:nvPr/>
          </p:nvCxnSpPr>
          <p:spPr>
            <a:xfrm>
              <a:off x="5440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55467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pic>
        <p:nvPicPr>
          <p:cNvPr id="3" name="Picture 2">
            <a:extLst>
              <a:ext uri="{FF2B5EF4-FFF2-40B4-BE49-F238E27FC236}">
                <a16:creationId xmlns:a16="http://schemas.microsoft.com/office/drawing/2014/main" id="{9B6F0D78-3177-4AC2-85F8-BA0A5C09B728}"/>
              </a:ext>
            </a:extLst>
          </p:cNvPr>
          <p:cNvPicPr>
            <a:picLocks noChangeAspect="1"/>
          </p:cNvPicPr>
          <p:nvPr/>
        </p:nvPicPr>
        <p:blipFill>
          <a:blip r:embed="rId3"/>
          <a:stretch>
            <a:fillRect/>
          </a:stretch>
        </p:blipFill>
        <p:spPr>
          <a:xfrm>
            <a:off x="483571" y="1572713"/>
            <a:ext cx="10969690" cy="4661155"/>
          </a:xfrm>
          <a:prstGeom prst="rect">
            <a:avLst/>
          </a:prstGeom>
        </p:spPr>
      </p:pic>
      <p:sp>
        <p:nvSpPr>
          <p:cNvPr id="6" name="TextBox 5">
            <a:extLst>
              <a:ext uri="{FF2B5EF4-FFF2-40B4-BE49-F238E27FC236}">
                <a16:creationId xmlns:a16="http://schemas.microsoft.com/office/drawing/2014/main" id="{BED43776-0206-4564-BC9A-746E1A291DD5}"/>
              </a:ext>
            </a:extLst>
          </p:cNvPr>
          <p:cNvSpPr txBox="1"/>
          <p:nvPr/>
        </p:nvSpPr>
        <p:spPr>
          <a:xfrm>
            <a:off x="2190749" y="850908"/>
            <a:ext cx="6543675" cy="646331"/>
          </a:xfrm>
          <a:prstGeom prst="rect">
            <a:avLst/>
          </a:prstGeom>
          <a:noFill/>
        </p:spPr>
        <p:txBody>
          <a:bodyPr wrap="square" rtlCol="0">
            <a:spAutoFit/>
          </a:bodyPr>
          <a:lstStyle/>
          <a:p>
            <a:pPr algn="ctr"/>
            <a:r>
              <a:rPr lang="en-US" sz="1800" dirty="0">
                <a:solidFill>
                  <a:srgbClr val="FF9900"/>
                </a:solidFill>
              </a:rPr>
              <a:t>SELECT TEXT AND TEXT CLASSIFICATION THEN CLICK NEXT</a:t>
            </a:r>
          </a:p>
        </p:txBody>
      </p:sp>
    </p:spTree>
    <p:extLst>
      <p:ext uri="{BB962C8B-B14F-4D97-AF65-F5344CB8AC3E}">
        <p14:creationId xmlns:p14="http://schemas.microsoft.com/office/powerpoint/2010/main" val="867668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pic>
        <p:nvPicPr>
          <p:cNvPr id="3" name="Picture 2">
            <a:extLst>
              <a:ext uri="{FF2B5EF4-FFF2-40B4-BE49-F238E27FC236}">
                <a16:creationId xmlns:a16="http://schemas.microsoft.com/office/drawing/2014/main" id="{3AA87D54-36F0-47B1-A22A-D92F8D60D506}"/>
              </a:ext>
            </a:extLst>
          </p:cNvPr>
          <p:cNvPicPr>
            <a:picLocks noChangeAspect="1"/>
          </p:cNvPicPr>
          <p:nvPr/>
        </p:nvPicPr>
        <p:blipFill>
          <a:blip r:embed="rId3"/>
          <a:stretch>
            <a:fillRect/>
          </a:stretch>
        </p:blipFill>
        <p:spPr>
          <a:xfrm>
            <a:off x="321011" y="1600640"/>
            <a:ext cx="11048274" cy="4532785"/>
          </a:xfrm>
          <a:prstGeom prst="rect">
            <a:avLst/>
          </a:prstGeom>
        </p:spPr>
      </p:pic>
      <p:sp>
        <p:nvSpPr>
          <p:cNvPr id="6" name="TextBox 5">
            <a:extLst>
              <a:ext uri="{FF2B5EF4-FFF2-40B4-BE49-F238E27FC236}">
                <a16:creationId xmlns:a16="http://schemas.microsoft.com/office/drawing/2014/main" id="{EDFDF8AB-517B-4B12-9150-39F7A41E7FB6}"/>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CHOOSE PRIVATE AND SELECT YOUR TEAM</a:t>
            </a:r>
          </a:p>
        </p:txBody>
      </p:sp>
    </p:spTree>
    <p:extLst>
      <p:ext uri="{BB962C8B-B14F-4D97-AF65-F5344CB8AC3E}">
        <p14:creationId xmlns:p14="http://schemas.microsoft.com/office/powerpoint/2010/main" val="2073351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pic>
        <p:nvPicPr>
          <p:cNvPr id="3" name="Picture 2">
            <a:extLst>
              <a:ext uri="{FF2B5EF4-FFF2-40B4-BE49-F238E27FC236}">
                <a16:creationId xmlns:a16="http://schemas.microsoft.com/office/drawing/2014/main" id="{F66EB65E-7166-4C58-9971-90DA2CA835EC}"/>
              </a:ext>
            </a:extLst>
          </p:cNvPr>
          <p:cNvPicPr>
            <a:picLocks noChangeAspect="1"/>
          </p:cNvPicPr>
          <p:nvPr/>
        </p:nvPicPr>
        <p:blipFill>
          <a:blip r:embed="rId3"/>
          <a:stretch>
            <a:fillRect/>
          </a:stretch>
        </p:blipFill>
        <p:spPr>
          <a:xfrm>
            <a:off x="793101" y="1497239"/>
            <a:ext cx="10755086" cy="4685648"/>
          </a:xfrm>
          <a:prstGeom prst="rect">
            <a:avLst/>
          </a:prstGeom>
        </p:spPr>
      </p:pic>
      <p:sp>
        <p:nvSpPr>
          <p:cNvPr id="6" name="TextBox 5">
            <a:extLst>
              <a:ext uri="{FF2B5EF4-FFF2-40B4-BE49-F238E27FC236}">
                <a16:creationId xmlns:a16="http://schemas.microsoft.com/office/drawing/2014/main" id="{FF67BE67-C8AD-4A43-99CF-233D3A07B325}"/>
              </a:ext>
            </a:extLst>
          </p:cNvPr>
          <p:cNvSpPr txBox="1"/>
          <p:nvPr/>
        </p:nvSpPr>
        <p:spPr>
          <a:xfrm>
            <a:off x="2190749" y="850908"/>
            <a:ext cx="6543675" cy="646331"/>
          </a:xfrm>
          <a:prstGeom prst="rect">
            <a:avLst/>
          </a:prstGeom>
          <a:noFill/>
        </p:spPr>
        <p:txBody>
          <a:bodyPr wrap="square" rtlCol="0">
            <a:spAutoFit/>
          </a:bodyPr>
          <a:lstStyle/>
          <a:p>
            <a:pPr algn="ctr"/>
            <a:r>
              <a:rPr lang="en-US" sz="1800" dirty="0">
                <a:solidFill>
                  <a:srgbClr val="FF9900"/>
                </a:solidFill>
              </a:rPr>
              <a:t>PROVIDE GUIDANCE TO THE LABELING TEAM. CLICK PREVIEW TO SEE THE LABELING JOB!</a:t>
            </a:r>
          </a:p>
        </p:txBody>
      </p:sp>
    </p:spTree>
    <p:extLst>
      <p:ext uri="{BB962C8B-B14F-4D97-AF65-F5344CB8AC3E}">
        <p14:creationId xmlns:p14="http://schemas.microsoft.com/office/powerpoint/2010/main" val="3246037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pic>
        <p:nvPicPr>
          <p:cNvPr id="3" name="Picture 2">
            <a:extLst>
              <a:ext uri="{FF2B5EF4-FFF2-40B4-BE49-F238E27FC236}">
                <a16:creationId xmlns:a16="http://schemas.microsoft.com/office/drawing/2014/main" id="{8FEAD45D-193F-4E7C-91E2-4AEED52325E3}"/>
              </a:ext>
            </a:extLst>
          </p:cNvPr>
          <p:cNvPicPr>
            <a:picLocks noChangeAspect="1"/>
          </p:cNvPicPr>
          <p:nvPr/>
        </p:nvPicPr>
        <p:blipFill>
          <a:blip r:embed="rId3"/>
          <a:stretch>
            <a:fillRect/>
          </a:stretch>
        </p:blipFill>
        <p:spPr>
          <a:xfrm>
            <a:off x="849084" y="1761182"/>
            <a:ext cx="10895045" cy="3909776"/>
          </a:xfrm>
          <a:prstGeom prst="rect">
            <a:avLst/>
          </a:prstGeom>
        </p:spPr>
      </p:pic>
      <p:sp>
        <p:nvSpPr>
          <p:cNvPr id="6" name="TextBox 5">
            <a:extLst>
              <a:ext uri="{FF2B5EF4-FFF2-40B4-BE49-F238E27FC236}">
                <a16:creationId xmlns:a16="http://schemas.microsoft.com/office/drawing/2014/main" id="{C00DD050-1F67-4B1C-A0A3-5F08DF5502D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VIEW OF THE LABELING JOB!</a:t>
            </a:r>
          </a:p>
        </p:txBody>
      </p:sp>
    </p:spTree>
    <p:extLst>
      <p:ext uri="{BB962C8B-B14F-4D97-AF65-F5344CB8AC3E}">
        <p14:creationId xmlns:p14="http://schemas.microsoft.com/office/powerpoint/2010/main" val="40267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pic>
        <p:nvPicPr>
          <p:cNvPr id="3" name="Picture 2">
            <a:extLst>
              <a:ext uri="{FF2B5EF4-FFF2-40B4-BE49-F238E27FC236}">
                <a16:creationId xmlns:a16="http://schemas.microsoft.com/office/drawing/2014/main" id="{7E6C831A-F6C3-4119-8103-049D118C8029}"/>
              </a:ext>
            </a:extLst>
          </p:cNvPr>
          <p:cNvPicPr>
            <a:picLocks noChangeAspect="1"/>
          </p:cNvPicPr>
          <p:nvPr/>
        </p:nvPicPr>
        <p:blipFill>
          <a:blip r:embed="rId3"/>
          <a:stretch>
            <a:fillRect/>
          </a:stretch>
        </p:blipFill>
        <p:spPr>
          <a:xfrm>
            <a:off x="676469" y="1839849"/>
            <a:ext cx="10839061" cy="3631600"/>
          </a:xfrm>
          <a:prstGeom prst="rect">
            <a:avLst/>
          </a:prstGeom>
        </p:spPr>
      </p:pic>
      <p:sp>
        <p:nvSpPr>
          <p:cNvPr id="6" name="TextBox 5">
            <a:extLst>
              <a:ext uri="{FF2B5EF4-FFF2-40B4-BE49-F238E27FC236}">
                <a16:creationId xmlns:a16="http://schemas.microsoft.com/office/drawing/2014/main" id="{DE24F9A3-A065-4157-8595-E41D2AB6C5CA}"/>
              </a:ext>
            </a:extLst>
          </p:cNvPr>
          <p:cNvSpPr txBox="1"/>
          <p:nvPr/>
        </p:nvSpPr>
        <p:spPr>
          <a:xfrm>
            <a:off x="2190749" y="850908"/>
            <a:ext cx="6543675" cy="923330"/>
          </a:xfrm>
          <a:prstGeom prst="rect">
            <a:avLst/>
          </a:prstGeom>
          <a:noFill/>
        </p:spPr>
        <p:txBody>
          <a:bodyPr wrap="square" rtlCol="0">
            <a:spAutoFit/>
          </a:bodyPr>
          <a:lstStyle/>
          <a:p>
            <a:pPr algn="ctr"/>
            <a:r>
              <a:rPr lang="en-US" sz="1800" dirty="0">
                <a:solidFill>
                  <a:srgbClr val="FF9900"/>
                </a:solidFill>
              </a:rPr>
              <a:t>CLICK ON INSTRUCTIONS. CLICK ON CREATE LABELING JOB ONCE YOU MADE SURE EVERYTHING LOOKS GOOD!</a:t>
            </a:r>
          </a:p>
        </p:txBody>
      </p:sp>
    </p:spTree>
    <p:extLst>
      <p:ext uri="{BB962C8B-B14F-4D97-AF65-F5344CB8AC3E}">
        <p14:creationId xmlns:p14="http://schemas.microsoft.com/office/powerpoint/2010/main" val="1329598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pic>
        <p:nvPicPr>
          <p:cNvPr id="6" name="Picture 5">
            <a:extLst>
              <a:ext uri="{FF2B5EF4-FFF2-40B4-BE49-F238E27FC236}">
                <a16:creationId xmlns:a16="http://schemas.microsoft.com/office/drawing/2014/main" id="{744A81DA-1EF5-4306-A2BE-413D3D0E30F4}"/>
              </a:ext>
            </a:extLst>
          </p:cNvPr>
          <p:cNvPicPr>
            <a:picLocks noChangeAspect="1"/>
          </p:cNvPicPr>
          <p:nvPr/>
        </p:nvPicPr>
        <p:blipFill>
          <a:blip r:embed="rId3"/>
          <a:stretch>
            <a:fillRect/>
          </a:stretch>
        </p:blipFill>
        <p:spPr>
          <a:xfrm>
            <a:off x="665453" y="1677205"/>
            <a:ext cx="10861094" cy="4191247"/>
          </a:xfrm>
          <a:prstGeom prst="rect">
            <a:avLst/>
          </a:prstGeom>
        </p:spPr>
      </p:pic>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CHECK OUT THE LABELING JOB DETAILS</a:t>
            </a:r>
          </a:p>
        </p:txBody>
      </p:sp>
    </p:spTree>
    <p:extLst>
      <p:ext uri="{BB962C8B-B14F-4D97-AF65-F5344CB8AC3E}">
        <p14:creationId xmlns:p14="http://schemas.microsoft.com/office/powerpoint/2010/main" val="2973562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646331"/>
          </a:xfrm>
          <a:prstGeom prst="rect">
            <a:avLst/>
          </a:prstGeom>
          <a:noFill/>
        </p:spPr>
        <p:txBody>
          <a:bodyPr wrap="square" rtlCol="0">
            <a:spAutoFit/>
          </a:bodyPr>
          <a:lstStyle/>
          <a:p>
            <a:pPr algn="ctr"/>
            <a:r>
              <a:rPr lang="en-US" sz="1800" dirty="0">
                <a:solidFill>
                  <a:srgbClr val="FF9900"/>
                </a:solidFill>
              </a:rPr>
              <a:t>NAVIGATE TO LABELING WORKFORCE AND INVITE TEAM MEMBERS</a:t>
            </a:r>
          </a:p>
        </p:txBody>
      </p:sp>
      <p:pic>
        <p:nvPicPr>
          <p:cNvPr id="7" name="Picture 6">
            <a:extLst>
              <a:ext uri="{FF2B5EF4-FFF2-40B4-BE49-F238E27FC236}">
                <a16:creationId xmlns:a16="http://schemas.microsoft.com/office/drawing/2014/main" id="{4A62929F-2253-4A0A-9C37-84EFAF3B662F}"/>
              </a:ext>
            </a:extLst>
          </p:cNvPr>
          <p:cNvPicPr>
            <a:picLocks noChangeAspect="1"/>
          </p:cNvPicPr>
          <p:nvPr/>
        </p:nvPicPr>
        <p:blipFill>
          <a:blip r:embed="rId3"/>
          <a:stretch>
            <a:fillRect/>
          </a:stretch>
        </p:blipFill>
        <p:spPr>
          <a:xfrm>
            <a:off x="423648" y="1657735"/>
            <a:ext cx="11148207" cy="4257873"/>
          </a:xfrm>
          <a:prstGeom prst="rect">
            <a:avLst/>
          </a:prstGeom>
        </p:spPr>
      </p:pic>
    </p:spTree>
    <p:extLst>
      <p:ext uri="{BB962C8B-B14F-4D97-AF65-F5344CB8AC3E}">
        <p14:creationId xmlns:p14="http://schemas.microsoft.com/office/powerpoint/2010/main" val="4181786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613599"/>
            <a:ext cx="6543675" cy="646331"/>
          </a:xfrm>
          <a:prstGeom prst="rect">
            <a:avLst/>
          </a:prstGeom>
          <a:noFill/>
        </p:spPr>
        <p:txBody>
          <a:bodyPr wrap="square" rtlCol="0">
            <a:spAutoFit/>
          </a:bodyPr>
          <a:lstStyle/>
          <a:p>
            <a:pPr algn="ctr"/>
            <a:r>
              <a:rPr lang="en-US" sz="1800" dirty="0">
                <a:solidFill>
                  <a:srgbClr val="FF9900"/>
                </a:solidFill>
              </a:rPr>
              <a:t>ENTER THE EMAIL OF THE WORKER AND CLICK ON INVITE NEW WORKER</a:t>
            </a:r>
          </a:p>
        </p:txBody>
      </p:sp>
      <p:pic>
        <p:nvPicPr>
          <p:cNvPr id="3" name="Picture 2">
            <a:extLst>
              <a:ext uri="{FF2B5EF4-FFF2-40B4-BE49-F238E27FC236}">
                <a16:creationId xmlns:a16="http://schemas.microsoft.com/office/drawing/2014/main" id="{6D2C38A0-06F5-4B3B-9094-F77F7323CC67}"/>
              </a:ext>
            </a:extLst>
          </p:cNvPr>
          <p:cNvPicPr>
            <a:picLocks noChangeAspect="1"/>
          </p:cNvPicPr>
          <p:nvPr/>
        </p:nvPicPr>
        <p:blipFill>
          <a:blip r:embed="rId3"/>
          <a:stretch>
            <a:fillRect/>
          </a:stretch>
        </p:blipFill>
        <p:spPr>
          <a:xfrm>
            <a:off x="738324" y="1259930"/>
            <a:ext cx="10566064" cy="5192466"/>
          </a:xfrm>
          <a:prstGeom prst="rect">
            <a:avLst/>
          </a:prstGeom>
        </p:spPr>
      </p:pic>
    </p:spTree>
    <p:extLst>
      <p:ext uri="{BB962C8B-B14F-4D97-AF65-F5344CB8AC3E}">
        <p14:creationId xmlns:p14="http://schemas.microsoft.com/office/powerpoint/2010/main" val="209846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646331"/>
          </a:xfrm>
          <a:prstGeom prst="rect">
            <a:avLst/>
          </a:prstGeom>
          <a:noFill/>
        </p:spPr>
        <p:txBody>
          <a:bodyPr wrap="square" rtlCol="0">
            <a:spAutoFit/>
          </a:bodyPr>
          <a:lstStyle/>
          <a:p>
            <a:pPr algn="ctr"/>
            <a:r>
              <a:rPr lang="en-US" sz="1800" dirty="0">
                <a:solidFill>
                  <a:srgbClr val="FF9900"/>
                </a:solidFill>
              </a:rPr>
              <a:t>YOU WILL RECEIVE THE FOLLOWING EMAIL, LOGIN WITH THE PROVIDED USERNAME AND PASSWORD</a:t>
            </a:r>
          </a:p>
        </p:txBody>
      </p:sp>
      <p:pic>
        <p:nvPicPr>
          <p:cNvPr id="3" name="Picture 2">
            <a:extLst>
              <a:ext uri="{FF2B5EF4-FFF2-40B4-BE49-F238E27FC236}">
                <a16:creationId xmlns:a16="http://schemas.microsoft.com/office/drawing/2014/main" id="{01BEA05E-29C6-433F-9265-E40DB2EA1181}"/>
              </a:ext>
            </a:extLst>
          </p:cNvPr>
          <p:cNvPicPr>
            <a:picLocks noChangeAspect="1"/>
          </p:cNvPicPr>
          <p:nvPr/>
        </p:nvPicPr>
        <p:blipFill>
          <a:blip r:embed="rId3"/>
          <a:stretch>
            <a:fillRect/>
          </a:stretch>
        </p:blipFill>
        <p:spPr>
          <a:xfrm>
            <a:off x="321011" y="1635907"/>
            <a:ext cx="11352245" cy="3872656"/>
          </a:xfrm>
          <a:prstGeom prst="rect">
            <a:avLst/>
          </a:prstGeom>
        </p:spPr>
      </p:pic>
    </p:spTree>
    <p:extLst>
      <p:ext uri="{BB962C8B-B14F-4D97-AF65-F5344CB8AC3E}">
        <p14:creationId xmlns:p14="http://schemas.microsoft.com/office/powerpoint/2010/main" val="419300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START LABELING! HAVE FUN! THIS REVIEW IS POSITIVE</a:t>
            </a:r>
          </a:p>
        </p:txBody>
      </p:sp>
      <p:pic>
        <p:nvPicPr>
          <p:cNvPr id="5" name="Picture 4">
            <a:extLst>
              <a:ext uri="{FF2B5EF4-FFF2-40B4-BE49-F238E27FC236}">
                <a16:creationId xmlns:a16="http://schemas.microsoft.com/office/drawing/2014/main" id="{5A069FAA-B2E7-42BA-8FD3-5EA079C82741}"/>
              </a:ext>
            </a:extLst>
          </p:cNvPr>
          <p:cNvPicPr>
            <a:picLocks noChangeAspect="1"/>
          </p:cNvPicPr>
          <p:nvPr/>
        </p:nvPicPr>
        <p:blipFill>
          <a:blip r:embed="rId3"/>
          <a:stretch>
            <a:fillRect/>
          </a:stretch>
        </p:blipFill>
        <p:spPr>
          <a:xfrm>
            <a:off x="149288" y="1500489"/>
            <a:ext cx="11258939" cy="3857022"/>
          </a:xfrm>
          <a:prstGeom prst="rect">
            <a:avLst/>
          </a:prstGeom>
        </p:spPr>
      </p:pic>
    </p:spTree>
    <p:extLst>
      <p:ext uri="{BB962C8B-B14F-4D97-AF65-F5344CB8AC3E}">
        <p14:creationId xmlns:p14="http://schemas.microsoft.com/office/powerpoint/2010/main" val="240486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PROJECT OVERVIEW</a:t>
            </a:r>
          </a:p>
        </p:txBody>
      </p:sp>
      <p:sp>
        <p:nvSpPr>
          <p:cNvPr id="24" name="Content Placeholder 2">
            <a:extLst>
              <a:ext uri="{FF2B5EF4-FFF2-40B4-BE49-F238E27FC236}">
                <a16:creationId xmlns:a16="http://schemas.microsoft.com/office/drawing/2014/main" id="{48180EC8-A1AE-439A-A9AF-398910F47595}"/>
              </a:ext>
            </a:extLst>
          </p:cNvPr>
          <p:cNvSpPr txBox="1">
            <a:spLocks/>
          </p:cNvSpPr>
          <p:nvPr/>
        </p:nvSpPr>
        <p:spPr>
          <a:xfrm>
            <a:off x="169389" y="796380"/>
            <a:ext cx="11437893" cy="4708981"/>
          </a:xfrm>
          <a:prstGeom prst="rect">
            <a:avLst/>
          </a:prstGeom>
        </p:spPr>
        <p:txBody>
          <a:bodyPr wrap="square">
            <a:spAutoFit/>
          </a:bodyPr>
          <a:lstStyle>
            <a:defPPr marR="0" lvl="0" algn="l" rtl="0">
              <a:lnSpc>
                <a:spcPct val="100000"/>
              </a:lnSpc>
              <a:spcBef>
                <a:spcPts val="0"/>
              </a:spcBef>
              <a:spcAft>
                <a:spcPts val="0"/>
              </a:spcAft>
            </a:defPPr>
            <a:lvl1pPr marL="285750" indent="-285750" defTabSz="914400" eaLnBrk="1" latinLnBrk="0" hangingPunct="1">
              <a:buFont typeface="Arial" panose="020B0604020202020204" pitchFamily="34" charset="0"/>
              <a:buChar char="•"/>
              <a:defRPr sz="1800" kern="1200">
                <a:solidFill>
                  <a:srgbClr val="292F63"/>
                </a:solidFill>
                <a:latin typeface="Montserrat" charset="0"/>
                <a:ea typeface="+mn-ea"/>
                <a:cs typeface="+mn-cs"/>
              </a:defRPr>
            </a:lvl1pPr>
            <a:lvl2pPr marL="457200" defTabSz="914400" eaLnBrk="1" latinLnBrk="0" hangingPunct="1">
              <a:defRPr sz="1800" kern="1200">
                <a:solidFill>
                  <a:schemeClr val="tx1"/>
                </a:solidFill>
                <a:latin typeface="+mn-lt"/>
                <a:ea typeface="+mn-ea"/>
                <a:cs typeface="+mn-cs"/>
              </a:defRPr>
            </a:lvl2pPr>
            <a:lvl3pPr marL="914400" defTabSz="914400" eaLnBrk="1" latinLnBrk="0" hangingPunct="1">
              <a:defRPr sz="1800" kern="1200">
                <a:solidFill>
                  <a:schemeClr val="tx1"/>
                </a:solidFill>
                <a:latin typeface="+mn-lt"/>
                <a:ea typeface="+mn-ea"/>
                <a:cs typeface="+mn-cs"/>
              </a:defRPr>
            </a:lvl3pPr>
            <a:lvl4pPr marL="1371600" defTabSz="914400" eaLnBrk="1" latinLnBrk="0" hangingPunct="1">
              <a:defRPr sz="1800" kern="1200">
                <a:solidFill>
                  <a:schemeClr val="tx1"/>
                </a:solidFill>
                <a:latin typeface="+mn-lt"/>
                <a:ea typeface="+mn-ea"/>
                <a:cs typeface="+mn-cs"/>
              </a:defRPr>
            </a:lvl4pPr>
            <a:lvl5pPr marL="1828800" defTabSz="914400" eaLnBrk="1" latinLnBrk="0" hangingPunct="1">
              <a:defRPr sz="1800" kern="1200">
                <a:solidFill>
                  <a:schemeClr val="tx1"/>
                </a:solidFill>
                <a:latin typeface="+mn-lt"/>
                <a:ea typeface="+mn-ea"/>
                <a:cs typeface="+mn-cs"/>
              </a:defRPr>
            </a:lvl5pPr>
            <a:lvl6pPr marL="2286000" defTabSz="914400" eaLnBrk="1" latinLnBrk="0" hangingPunct="1">
              <a:defRPr sz="1800" kern="1200">
                <a:solidFill>
                  <a:schemeClr val="tx1"/>
                </a:solidFill>
                <a:latin typeface="+mn-lt"/>
                <a:ea typeface="+mn-ea"/>
                <a:cs typeface="+mn-cs"/>
              </a:defRPr>
            </a:lvl6pPr>
            <a:lvl7pPr marL="2743200" defTabSz="914400" eaLnBrk="1" latinLnBrk="0" hangingPunct="1">
              <a:defRPr sz="1800" kern="1200">
                <a:solidFill>
                  <a:schemeClr val="tx1"/>
                </a:solidFill>
                <a:latin typeface="+mn-lt"/>
                <a:ea typeface="+mn-ea"/>
                <a:cs typeface="+mn-cs"/>
              </a:defRPr>
            </a:lvl7pPr>
            <a:lvl8pPr marL="3200400" defTabSz="914400" eaLnBrk="1" latinLnBrk="0" hangingPunct="1">
              <a:defRPr sz="1800" kern="1200">
                <a:solidFill>
                  <a:schemeClr val="tx1"/>
                </a:solidFill>
                <a:latin typeface="+mn-lt"/>
                <a:ea typeface="+mn-ea"/>
                <a:cs typeface="+mn-cs"/>
              </a:defRPr>
            </a:lvl8pPr>
            <a:lvl9pPr marL="3657600" defTabSz="914400" eaLnBrk="1" latinLnBrk="0" hangingPunct="1">
              <a:defRPr sz="1800" kern="1200">
                <a:solidFill>
                  <a:schemeClr val="tx1"/>
                </a:solidFill>
                <a:latin typeface="+mn-lt"/>
                <a:ea typeface="+mn-ea"/>
                <a:cs typeface="+mn-cs"/>
              </a:defRPr>
            </a:lvl9pPr>
          </a:lstStyle>
          <a:p>
            <a:r>
              <a:rPr lang="en-CA" sz="2000" dirty="0">
                <a:solidFill>
                  <a:schemeClr val="tx1"/>
                </a:solidFill>
              </a:rPr>
              <a:t>In this project, we will learn how to (1) label images for object detection by drawing bounding boxes, (2) to label text data to perform sentiment analysis, and (3) perform pixel level semantic segmentation using Amazon </a:t>
            </a:r>
            <a:r>
              <a:rPr lang="en-CA" sz="2000" dirty="0" err="1">
                <a:solidFill>
                  <a:schemeClr val="tx1"/>
                </a:solidFill>
              </a:rPr>
              <a:t>SageMaker</a:t>
            </a:r>
            <a:r>
              <a:rPr lang="en-CA" sz="2000" dirty="0">
                <a:solidFill>
                  <a:schemeClr val="tx1"/>
                </a:solidFill>
              </a:rPr>
              <a:t> </a:t>
            </a:r>
            <a:r>
              <a:rPr lang="en-CA" sz="2000" dirty="0" err="1">
                <a:solidFill>
                  <a:schemeClr val="tx1"/>
                </a:solidFill>
              </a:rPr>
              <a:t>GroundTruth</a:t>
            </a:r>
            <a:r>
              <a:rPr lang="en-CA" sz="2000" dirty="0">
                <a:solidFill>
                  <a:schemeClr val="tx1"/>
                </a:solidFill>
              </a:rPr>
              <a:t>.</a:t>
            </a:r>
          </a:p>
          <a:p>
            <a:r>
              <a:rPr lang="en-CA" sz="2000" dirty="0">
                <a:solidFill>
                  <a:schemeClr val="tx1"/>
                </a:solidFill>
              </a:rPr>
              <a:t>These are the key learning outcomes:</a:t>
            </a:r>
            <a:endParaRPr lang="en-CA" sz="2000" dirty="0">
              <a:latin typeface="Montserrat" charset="0"/>
            </a:endParaRPr>
          </a:p>
          <a:p>
            <a:pPr marL="914400" lvl="1" indent="-457200">
              <a:buFont typeface="+mj-lt"/>
              <a:buAutoNum type="arabicPeriod"/>
            </a:pPr>
            <a:r>
              <a:rPr lang="en-CA" sz="2000" dirty="0">
                <a:latin typeface="Montserrat" charset="0"/>
              </a:rPr>
              <a:t>Learn how to define a bounding box labeling job using Amazon </a:t>
            </a:r>
            <a:r>
              <a:rPr lang="en-CA" sz="2000" dirty="0" err="1">
                <a:latin typeface="Montserrat" charset="0"/>
              </a:rPr>
              <a:t>SageMaker</a:t>
            </a:r>
            <a:r>
              <a:rPr lang="en-CA" sz="2000" dirty="0">
                <a:latin typeface="Montserrat" charset="0"/>
              </a:rPr>
              <a:t> </a:t>
            </a:r>
            <a:r>
              <a:rPr lang="en-CA" sz="2000" dirty="0" err="1">
                <a:latin typeface="Montserrat" charset="0"/>
              </a:rPr>
              <a:t>Groundtruth</a:t>
            </a:r>
            <a:endParaRPr lang="en-CA" sz="2000" dirty="0">
              <a:latin typeface="Montserrat" charset="0"/>
            </a:endParaRPr>
          </a:p>
          <a:p>
            <a:pPr marL="914400" lvl="1" indent="-457200">
              <a:buFont typeface="+mj-lt"/>
              <a:buAutoNum type="arabicPeriod"/>
            </a:pPr>
            <a:r>
              <a:rPr lang="en-CA" sz="2000" dirty="0">
                <a:latin typeface="Montserrat" charset="0"/>
              </a:rPr>
              <a:t>Learn how to define a text labeling job using Amazon </a:t>
            </a:r>
            <a:r>
              <a:rPr lang="en-CA" sz="2000" dirty="0" err="1">
                <a:latin typeface="Montserrat" charset="0"/>
              </a:rPr>
              <a:t>SageMaker</a:t>
            </a:r>
            <a:r>
              <a:rPr lang="en-CA" sz="2000" dirty="0">
                <a:latin typeface="Montserrat" charset="0"/>
              </a:rPr>
              <a:t> </a:t>
            </a:r>
            <a:r>
              <a:rPr lang="en-CA" sz="2000" dirty="0" err="1">
                <a:latin typeface="Montserrat" charset="0"/>
              </a:rPr>
              <a:t>Groundtruth</a:t>
            </a:r>
            <a:endParaRPr lang="en-CA" sz="2000" dirty="0">
              <a:latin typeface="Montserrat" charset="0"/>
            </a:endParaRPr>
          </a:p>
          <a:p>
            <a:pPr marL="914400" lvl="1" indent="-457200">
              <a:buFont typeface="+mj-lt"/>
              <a:buAutoNum type="arabicPeriod"/>
            </a:pPr>
            <a:r>
              <a:rPr lang="en-CA" sz="2000" dirty="0">
                <a:latin typeface="Montserrat" charset="0"/>
              </a:rPr>
              <a:t>Learn how to define semantic segmentation labeling job using Amazon </a:t>
            </a:r>
            <a:r>
              <a:rPr lang="en-CA" sz="2000" dirty="0" err="1">
                <a:latin typeface="Montserrat" charset="0"/>
              </a:rPr>
              <a:t>SageMaker</a:t>
            </a:r>
            <a:r>
              <a:rPr lang="en-CA" sz="2000" dirty="0">
                <a:latin typeface="Montserrat" charset="0"/>
              </a:rPr>
              <a:t> </a:t>
            </a:r>
            <a:r>
              <a:rPr lang="en-CA" sz="2000" dirty="0" err="1">
                <a:latin typeface="Montserrat" charset="0"/>
              </a:rPr>
              <a:t>Groundtruth</a:t>
            </a:r>
            <a:endParaRPr lang="en-CA" sz="2000" dirty="0">
              <a:latin typeface="Montserrat" charset="0"/>
            </a:endParaRPr>
          </a:p>
          <a:p>
            <a:pPr marL="914400" lvl="1" indent="-457200">
              <a:buFont typeface="+mj-lt"/>
              <a:buAutoNum type="arabicPeriod"/>
            </a:pPr>
            <a:r>
              <a:rPr lang="en-CA" sz="2000" dirty="0">
                <a:latin typeface="Montserrat" charset="0"/>
              </a:rPr>
              <a:t>Perform text labeling job</a:t>
            </a:r>
          </a:p>
          <a:p>
            <a:pPr marL="914400" lvl="1" indent="-457200">
              <a:buFont typeface="+mj-lt"/>
              <a:buAutoNum type="arabicPeriod"/>
            </a:pPr>
            <a:r>
              <a:rPr lang="en-CA" sz="2000" dirty="0">
                <a:latin typeface="Montserrat" charset="0"/>
              </a:rPr>
              <a:t>Draw bounding boxes and pixel-level semantics in Amazon </a:t>
            </a:r>
            <a:r>
              <a:rPr lang="en-CA" sz="2000" dirty="0" err="1">
                <a:latin typeface="Montserrat" charset="0"/>
              </a:rPr>
              <a:t>SageMaker</a:t>
            </a:r>
            <a:r>
              <a:rPr lang="en-CA" sz="2000" dirty="0">
                <a:latin typeface="Montserrat" charset="0"/>
              </a:rPr>
              <a:t> </a:t>
            </a:r>
            <a:r>
              <a:rPr lang="en-CA" sz="2000" dirty="0" err="1">
                <a:latin typeface="Montserrat" charset="0"/>
              </a:rPr>
              <a:t>Groundtruth</a:t>
            </a:r>
            <a:r>
              <a:rPr lang="en-CA" sz="2000" dirty="0">
                <a:latin typeface="Montserrat" charset="0"/>
              </a:rPr>
              <a:t> </a:t>
            </a:r>
          </a:p>
          <a:p>
            <a:pPr lvl="1"/>
            <a:endParaRPr lang="en-CA" sz="2000" dirty="0">
              <a:latin typeface="Montserrat" charset="0"/>
            </a:endParaRPr>
          </a:p>
          <a:p>
            <a:pPr marL="800100" lvl="1" indent="-342900">
              <a:buFont typeface="Courier New" panose="02070309020205020404" pitchFamily="49" charset="0"/>
              <a:buChar char="o"/>
            </a:pPr>
            <a:endParaRPr lang="en-CA" sz="2000" dirty="0">
              <a:latin typeface="Montserrat" charset="0"/>
            </a:endParaRPr>
          </a:p>
          <a:p>
            <a:endParaRPr lang="en-CA" sz="2000" dirty="0">
              <a:solidFill>
                <a:schemeClr val="tx1"/>
              </a:solidFill>
            </a:endParaRPr>
          </a:p>
        </p:txBody>
      </p:sp>
    </p:spTree>
    <p:extLst>
      <p:ext uri="{BB962C8B-B14F-4D97-AF65-F5344CB8AC3E}">
        <p14:creationId xmlns:p14="http://schemas.microsoft.com/office/powerpoint/2010/main" val="3548218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THIS REVIEW IS NEGATIVE</a:t>
            </a:r>
          </a:p>
        </p:txBody>
      </p:sp>
      <p:pic>
        <p:nvPicPr>
          <p:cNvPr id="3" name="Picture 2">
            <a:extLst>
              <a:ext uri="{FF2B5EF4-FFF2-40B4-BE49-F238E27FC236}">
                <a16:creationId xmlns:a16="http://schemas.microsoft.com/office/drawing/2014/main" id="{239A8A0F-A3EF-475A-B63A-41468AFE6843}"/>
              </a:ext>
            </a:extLst>
          </p:cNvPr>
          <p:cNvPicPr>
            <a:picLocks noChangeAspect="1"/>
          </p:cNvPicPr>
          <p:nvPr/>
        </p:nvPicPr>
        <p:blipFill>
          <a:blip r:embed="rId3"/>
          <a:stretch>
            <a:fillRect/>
          </a:stretch>
        </p:blipFill>
        <p:spPr>
          <a:xfrm>
            <a:off x="382555" y="1636269"/>
            <a:ext cx="11426890" cy="3912762"/>
          </a:xfrm>
          <a:prstGeom prst="rect">
            <a:avLst/>
          </a:prstGeom>
        </p:spPr>
      </p:pic>
    </p:spTree>
    <p:extLst>
      <p:ext uri="{BB962C8B-B14F-4D97-AF65-F5344CB8AC3E}">
        <p14:creationId xmlns:p14="http://schemas.microsoft.com/office/powerpoint/2010/main" val="312869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894824-5331-4897-995D-83534D688CFD}"/>
              </a:ext>
            </a:extLst>
          </p:cNvPr>
          <p:cNvPicPr>
            <a:picLocks noChangeAspect="1"/>
          </p:cNvPicPr>
          <p:nvPr/>
        </p:nvPicPr>
        <p:blipFill>
          <a:blip r:embed="rId2"/>
          <a:stretch>
            <a:fillRect/>
          </a:stretch>
        </p:blipFill>
        <p:spPr>
          <a:xfrm>
            <a:off x="737117" y="2117752"/>
            <a:ext cx="10923037" cy="4022907"/>
          </a:xfrm>
          <a:prstGeom prst="rect">
            <a:avLst/>
          </a:prstGeom>
        </p:spPr>
      </p:pic>
      <p:sp>
        <p:nvSpPr>
          <p:cNvPr id="6" name="Прямоугольник 9">
            <a:extLst>
              <a:ext uri="{FF2B5EF4-FFF2-40B4-BE49-F238E27FC236}">
                <a16:creationId xmlns:a16="http://schemas.microsoft.com/office/drawing/2014/main" id="{1C283941-8C89-4DEC-BA39-7892F4C02D32}"/>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sp>
        <p:nvSpPr>
          <p:cNvPr id="7" name="TextBox 6">
            <a:extLst>
              <a:ext uri="{FF2B5EF4-FFF2-40B4-BE49-F238E27FC236}">
                <a16:creationId xmlns:a16="http://schemas.microsoft.com/office/drawing/2014/main" id="{1770F022-56F7-4E9C-86E6-31877BEA61A2}"/>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REVIEW THE OUTPUT MANIFEST FILE</a:t>
            </a:r>
          </a:p>
        </p:txBody>
      </p:sp>
    </p:spTree>
    <p:extLst>
      <p:ext uri="{BB962C8B-B14F-4D97-AF65-F5344CB8AC3E}">
        <p14:creationId xmlns:p14="http://schemas.microsoft.com/office/powerpoint/2010/main" val="2839777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532A0B4F-26EC-44B0-BDF1-2F1B089559D7}"/>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sp>
        <p:nvSpPr>
          <p:cNvPr id="7" name="TextBox 6">
            <a:extLst>
              <a:ext uri="{FF2B5EF4-FFF2-40B4-BE49-F238E27FC236}">
                <a16:creationId xmlns:a16="http://schemas.microsoft.com/office/drawing/2014/main" id="{41E1925A-CAEC-4A1D-9515-8D496CB50C55}"/>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CHECK THE STATUS OF THE LABELING JOB</a:t>
            </a:r>
          </a:p>
        </p:txBody>
      </p:sp>
      <p:pic>
        <p:nvPicPr>
          <p:cNvPr id="11" name="Picture 10">
            <a:extLst>
              <a:ext uri="{FF2B5EF4-FFF2-40B4-BE49-F238E27FC236}">
                <a16:creationId xmlns:a16="http://schemas.microsoft.com/office/drawing/2014/main" id="{D54B4D82-9187-4AA5-BF75-C64DD04091A0}"/>
              </a:ext>
            </a:extLst>
          </p:cNvPr>
          <p:cNvPicPr>
            <a:picLocks noChangeAspect="1"/>
          </p:cNvPicPr>
          <p:nvPr/>
        </p:nvPicPr>
        <p:blipFill>
          <a:blip r:embed="rId2"/>
          <a:stretch>
            <a:fillRect/>
          </a:stretch>
        </p:blipFill>
        <p:spPr>
          <a:xfrm>
            <a:off x="426719" y="1209630"/>
            <a:ext cx="11567671" cy="4528429"/>
          </a:xfrm>
          <a:prstGeom prst="rect">
            <a:avLst/>
          </a:prstGeom>
        </p:spPr>
      </p:pic>
    </p:spTree>
    <p:extLst>
      <p:ext uri="{BB962C8B-B14F-4D97-AF65-F5344CB8AC3E}">
        <p14:creationId xmlns:p14="http://schemas.microsoft.com/office/powerpoint/2010/main" val="3714145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5772802" cy="3217116"/>
            <a:chOff x="544022" y="453547"/>
            <a:chExt cx="5772802" cy="3217116"/>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5772802"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LABELING IMAGES: SEMANTIC SEGMENTATION</a:t>
              </a:r>
            </a:p>
          </p:txBody>
        </p:sp>
        <p:cxnSp>
          <p:nvCxnSpPr>
            <p:cNvPr id="5" name="Прямая соединительная линия 4"/>
            <p:cNvCxnSpPr/>
            <p:nvPr/>
          </p:nvCxnSpPr>
          <p:spPr>
            <a:xfrm>
              <a:off x="620222" y="3670663"/>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160300" cy="22859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628122" y="4510998"/>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651531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SEMANTIC SEGMENTATION</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747631"/>
            <a:ext cx="6543675" cy="369332"/>
          </a:xfrm>
          <a:prstGeom prst="rect">
            <a:avLst/>
          </a:prstGeom>
          <a:noFill/>
        </p:spPr>
        <p:txBody>
          <a:bodyPr wrap="square" rtlCol="0">
            <a:spAutoFit/>
          </a:bodyPr>
          <a:lstStyle/>
          <a:p>
            <a:pPr algn="ctr"/>
            <a:r>
              <a:rPr lang="en-US" sz="1800" dirty="0">
                <a:solidFill>
                  <a:srgbClr val="FF9900"/>
                </a:solidFill>
              </a:rPr>
              <a:t>LET’S CREATE A SEMANTIC SEGMENTATION JOB </a:t>
            </a:r>
          </a:p>
        </p:txBody>
      </p:sp>
      <p:pic>
        <p:nvPicPr>
          <p:cNvPr id="3" name="Picture 2">
            <a:extLst>
              <a:ext uri="{FF2B5EF4-FFF2-40B4-BE49-F238E27FC236}">
                <a16:creationId xmlns:a16="http://schemas.microsoft.com/office/drawing/2014/main" id="{C799770F-6B70-4E35-84F1-0D86E6805338}"/>
              </a:ext>
            </a:extLst>
          </p:cNvPr>
          <p:cNvPicPr>
            <a:picLocks noChangeAspect="1"/>
          </p:cNvPicPr>
          <p:nvPr/>
        </p:nvPicPr>
        <p:blipFill>
          <a:blip r:embed="rId3"/>
          <a:stretch>
            <a:fillRect/>
          </a:stretch>
        </p:blipFill>
        <p:spPr>
          <a:xfrm>
            <a:off x="597158" y="1252817"/>
            <a:ext cx="10652449" cy="5235851"/>
          </a:xfrm>
          <a:prstGeom prst="rect">
            <a:avLst/>
          </a:prstGeom>
        </p:spPr>
      </p:pic>
    </p:spTree>
    <p:extLst>
      <p:ext uri="{BB962C8B-B14F-4D97-AF65-F5344CB8AC3E}">
        <p14:creationId xmlns:p14="http://schemas.microsoft.com/office/powerpoint/2010/main" val="881657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SEMANTIC SEGMENTATION</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878041"/>
            <a:ext cx="6543675" cy="369332"/>
          </a:xfrm>
          <a:prstGeom prst="rect">
            <a:avLst/>
          </a:prstGeom>
          <a:noFill/>
        </p:spPr>
        <p:txBody>
          <a:bodyPr wrap="square" rtlCol="0">
            <a:spAutoFit/>
          </a:bodyPr>
          <a:lstStyle/>
          <a:p>
            <a:pPr algn="ctr"/>
            <a:r>
              <a:rPr lang="en-US" sz="1800" dirty="0">
                <a:solidFill>
                  <a:srgbClr val="FF9900"/>
                </a:solidFill>
              </a:rPr>
              <a:t>BOUNDING BOXES LABELING JOB IS NOW COMPLETE</a:t>
            </a:r>
          </a:p>
        </p:txBody>
      </p:sp>
      <p:pic>
        <p:nvPicPr>
          <p:cNvPr id="3" name="Picture 2">
            <a:extLst>
              <a:ext uri="{FF2B5EF4-FFF2-40B4-BE49-F238E27FC236}">
                <a16:creationId xmlns:a16="http://schemas.microsoft.com/office/drawing/2014/main" id="{9A6E8446-0F18-40CC-A471-6E8FC06EB81F}"/>
              </a:ext>
            </a:extLst>
          </p:cNvPr>
          <p:cNvPicPr>
            <a:picLocks noChangeAspect="1"/>
          </p:cNvPicPr>
          <p:nvPr/>
        </p:nvPicPr>
        <p:blipFill>
          <a:blip r:embed="rId3"/>
          <a:stretch>
            <a:fillRect/>
          </a:stretch>
        </p:blipFill>
        <p:spPr>
          <a:xfrm>
            <a:off x="1352938" y="1247373"/>
            <a:ext cx="8997016" cy="5000894"/>
          </a:xfrm>
          <a:prstGeom prst="rect">
            <a:avLst/>
          </a:prstGeom>
        </p:spPr>
      </p:pic>
    </p:spTree>
    <p:extLst>
      <p:ext uri="{BB962C8B-B14F-4D97-AF65-F5344CB8AC3E}">
        <p14:creationId xmlns:p14="http://schemas.microsoft.com/office/powerpoint/2010/main" val="3203123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SEMANTIC SEGMENTATION</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1220240"/>
            <a:ext cx="6543675" cy="369332"/>
          </a:xfrm>
          <a:prstGeom prst="rect">
            <a:avLst/>
          </a:prstGeom>
          <a:noFill/>
        </p:spPr>
        <p:txBody>
          <a:bodyPr wrap="square" rtlCol="0">
            <a:spAutoFit/>
          </a:bodyPr>
          <a:lstStyle/>
          <a:p>
            <a:pPr algn="ctr"/>
            <a:r>
              <a:rPr lang="en-US" sz="1800" dirty="0">
                <a:solidFill>
                  <a:srgbClr val="FF9900"/>
                </a:solidFill>
              </a:rPr>
              <a:t>CHOOSE THE TEAM </a:t>
            </a:r>
          </a:p>
        </p:txBody>
      </p:sp>
      <p:pic>
        <p:nvPicPr>
          <p:cNvPr id="3" name="Picture 2">
            <a:extLst>
              <a:ext uri="{FF2B5EF4-FFF2-40B4-BE49-F238E27FC236}">
                <a16:creationId xmlns:a16="http://schemas.microsoft.com/office/drawing/2014/main" id="{23CA070B-FD6A-4A56-992C-186C37A96FA3}"/>
              </a:ext>
            </a:extLst>
          </p:cNvPr>
          <p:cNvPicPr>
            <a:picLocks noChangeAspect="1"/>
          </p:cNvPicPr>
          <p:nvPr/>
        </p:nvPicPr>
        <p:blipFill>
          <a:blip r:embed="rId3"/>
          <a:stretch>
            <a:fillRect/>
          </a:stretch>
        </p:blipFill>
        <p:spPr>
          <a:xfrm>
            <a:off x="551867" y="1606556"/>
            <a:ext cx="10335208" cy="4443126"/>
          </a:xfrm>
          <a:prstGeom prst="rect">
            <a:avLst/>
          </a:prstGeom>
        </p:spPr>
      </p:pic>
    </p:spTree>
    <p:extLst>
      <p:ext uri="{BB962C8B-B14F-4D97-AF65-F5344CB8AC3E}">
        <p14:creationId xmlns:p14="http://schemas.microsoft.com/office/powerpoint/2010/main" val="1591369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SEMANTIC SEGMENTATION</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1220240"/>
            <a:ext cx="6543675" cy="369332"/>
          </a:xfrm>
          <a:prstGeom prst="rect">
            <a:avLst/>
          </a:prstGeom>
          <a:noFill/>
        </p:spPr>
        <p:txBody>
          <a:bodyPr wrap="square" rtlCol="0">
            <a:spAutoFit/>
          </a:bodyPr>
          <a:lstStyle/>
          <a:p>
            <a:pPr algn="ctr"/>
            <a:r>
              <a:rPr lang="en-US" sz="1800" dirty="0">
                <a:solidFill>
                  <a:srgbClr val="FF9900"/>
                </a:solidFill>
              </a:rPr>
              <a:t>PROVIDE INSTRUCTIONS!</a:t>
            </a:r>
          </a:p>
        </p:txBody>
      </p:sp>
      <p:pic>
        <p:nvPicPr>
          <p:cNvPr id="3" name="Picture 2">
            <a:extLst>
              <a:ext uri="{FF2B5EF4-FFF2-40B4-BE49-F238E27FC236}">
                <a16:creationId xmlns:a16="http://schemas.microsoft.com/office/drawing/2014/main" id="{2278EDC4-8A4E-4BF9-88B9-90D6D83D9AD2}"/>
              </a:ext>
            </a:extLst>
          </p:cNvPr>
          <p:cNvPicPr>
            <a:picLocks noChangeAspect="1"/>
          </p:cNvPicPr>
          <p:nvPr/>
        </p:nvPicPr>
        <p:blipFill>
          <a:blip r:embed="rId3"/>
          <a:stretch>
            <a:fillRect/>
          </a:stretch>
        </p:blipFill>
        <p:spPr>
          <a:xfrm>
            <a:off x="812967" y="1650718"/>
            <a:ext cx="10566065" cy="4203393"/>
          </a:xfrm>
          <a:prstGeom prst="rect">
            <a:avLst/>
          </a:prstGeom>
        </p:spPr>
      </p:pic>
    </p:spTree>
    <p:extLst>
      <p:ext uri="{BB962C8B-B14F-4D97-AF65-F5344CB8AC3E}">
        <p14:creationId xmlns:p14="http://schemas.microsoft.com/office/powerpoint/2010/main" val="134398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SEMANTIC SEGMENTATION</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1220240"/>
            <a:ext cx="6543675" cy="369332"/>
          </a:xfrm>
          <a:prstGeom prst="rect">
            <a:avLst/>
          </a:prstGeom>
          <a:noFill/>
        </p:spPr>
        <p:txBody>
          <a:bodyPr wrap="square" rtlCol="0">
            <a:spAutoFit/>
          </a:bodyPr>
          <a:lstStyle/>
          <a:p>
            <a:pPr algn="ctr"/>
            <a:r>
              <a:rPr lang="en-US" sz="1800" dirty="0">
                <a:solidFill>
                  <a:srgbClr val="FF9900"/>
                </a:solidFill>
              </a:rPr>
              <a:t>SELECT FRIDGE AND OVEN FROM THE IMAGES</a:t>
            </a:r>
          </a:p>
        </p:txBody>
      </p:sp>
      <p:pic>
        <p:nvPicPr>
          <p:cNvPr id="5" name="Picture 4">
            <a:extLst>
              <a:ext uri="{FF2B5EF4-FFF2-40B4-BE49-F238E27FC236}">
                <a16:creationId xmlns:a16="http://schemas.microsoft.com/office/drawing/2014/main" id="{676360FF-A3B8-4823-A55C-8C74A3A7A0AF}"/>
              </a:ext>
            </a:extLst>
          </p:cNvPr>
          <p:cNvPicPr>
            <a:picLocks noChangeAspect="1"/>
          </p:cNvPicPr>
          <p:nvPr/>
        </p:nvPicPr>
        <p:blipFill>
          <a:blip r:embed="rId3"/>
          <a:stretch>
            <a:fillRect/>
          </a:stretch>
        </p:blipFill>
        <p:spPr>
          <a:xfrm>
            <a:off x="555171" y="1792130"/>
            <a:ext cx="11081657" cy="3638282"/>
          </a:xfrm>
          <a:prstGeom prst="rect">
            <a:avLst/>
          </a:prstGeom>
        </p:spPr>
      </p:pic>
    </p:spTree>
    <p:extLst>
      <p:ext uri="{BB962C8B-B14F-4D97-AF65-F5344CB8AC3E}">
        <p14:creationId xmlns:p14="http://schemas.microsoft.com/office/powerpoint/2010/main" val="4167989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SEMANTIC SEGMENTATION</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1220240"/>
            <a:ext cx="6543675" cy="369332"/>
          </a:xfrm>
          <a:prstGeom prst="rect">
            <a:avLst/>
          </a:prstGeom>
          <a:noFill/>
        </p:spPr>
        <p:txBody>
          <a:bodyPr wrap="square" rtlCol="0">
            <a:spAutoFit/>
          </a:bodyPr>
          <a:lstStyle/>
          <a:p>
            <a:pPr algn="ctr"/>
            <a:r>
              <a:rPr lang="en-US" sz="1800" dirty="0">
                <a:solidFill>
                  <a:srgbClr val="FF9900"/>
                </a:solidFill>
              </a:rPr>
              <a:t>LABELING JOB IS COMPLETE</a:t>
            </a:r>
          </a:p>
        </p:txBody>
      </p:sp>
      <p:pic>
        <p:nvPicPr>
          <p:cNvPr id="3" name="Picture 2">
            <a:extLst>
              <a:ext uri="{FF2B5EF4-FFF2-40B4-BE49-F238E27FC236}">
                <a16:creationId xmlns:a16="http://schemas.microsoft.com/office/drawing/2014/main" id="{9D864461-9B1C-4D0E-B4ED-6EDE1FB9410A}"/>
              </a:ext>
            </a:extLst>
          </p:cNvPr>
          <p:cNvPicPr>
            <a:picLocks noChangeAspect="1"/>
          </p:cNvPicPr>
          <p:nvPr/>
        </p:nvPicPr>
        <p:blipFill>
          <a:blip r:embed="rId3"/>
          <a:stretch>
            <a:fillRect/>
          </a:stretch>
        </p:blipFill>
        <p:spPr>
          <a:xfrm>
            <a:off x="1519412" y="2061502"/>
            <a:ext cx="9433566" cy="3778498"/>
          </a:xfrm>
          <a:prstGeom prst="rect">
            <a:avLst/>
          </a:prstGeom>
        </p:spPr>
      </p:pic>
    </p:spTree>
    <p:extLst>
      <p:ext uri="{BB962C8B-B14F-4D97-AF65-F5344CB8AC3E}">
        <p14:creationId xmlns:p14="http://schemas.microsoft.com/office/powerpoint/2010/main" val="56760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PROJECT OVERVIEW</a:t>
            </a:r>
          </a:p>
        </p:txBody>
      </p:sp>
      <p:pic>
        <p:nvPicPr>
          <p:cNvPr id="4" name="Picture 3">
            <a:extLst>
              <a:ext uri="{FF2B5EF4-FFF2-40B4-BE49-F238E27FC236}">
                <a16:creationId xmlns:a16="http://schemas.microsoft.com/office/drawing/2014/main" id="{3792A5C7-2614-41F9-BF5D-F0B9F95D54C4}"/>
              </a:ext>
            </a:extLst>
          </p:cNvPr>
          <p:cNvPicPr>
            <a:picLocks noChangeAspect="1"/>
          </p:cNvPicPr>
          <p:nvPr/>
        </p:nvPicPr>
        <p:blipFill rotWithShape="1">
          <a:blip r:embed="rId2"/>
          <a:srcRect l="9842" t="41142" r="25638"/>
          <a:stretch/>
        </p:blipFill>
        <p:spPr>
          <a:xfrm>
            <a:off x="873398" y="1487778"/>
            <a:ext cx="10871595" cy="3882444"/>
          </a:xfrm>
          <a:prstGeom prst="rect">
            <a:avLst/>
          </a:prstGeom>
        </p:spPr>
      </p:pic>
    </p:spTree>
    <p:extLst>
      <p:ext uri="{BB962C8B-B14F-4D97-AF65-F5344CB8AC3E}">
        <p14:creationId xmlns:p14="http://schemas.microsoft.com/office/powerpoint/2010/main" val="372592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SEMANTIC SEGMENTATION</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1131890" y="630451"/>
            <a:ext cx="9928219" cy="646331"/>
          </a:xfrm>
          <a:prstGeom prst="rect">
            <a:avLst/>
          </a:prstGeom>
          <a:noFill/>
        </p:spPr>
        <p:txBody>
          <a:bodyPr wrap="square" rtlCol="0">
            <a:spAutoFit/>
          </a:bodyPr>
          <a:lstStyle/>
          <a:p>
            <a:pPr algn="ctr"/>
            <a:r>
              <a:rPr lang="en-US" sz="1800" dirty="0">
                <a:solidFill>
                  <a:srgbClr val="FF9900"/>
                </a:solidFill>
              </a:rPr>
              <a:t>THE OUTPUT IS THE MANIFEST FILE ALONG WITH AN IMAGE CONTINAINING PIXEL LEVEL SEGMENTATION (WITH COLOR CODE THAT INDICATES THE CLASS)</a:t>
            </a:r>
          </a:p>
        </p:txBody>
      </p:sp>
      <p:pic>
        <p:nvPicPr>
          <p:cNvPr id="3" name="Picture 2">
            <a:extLst>
              <a:ext uri="{FF2B5EF4-FFF2-40B4-BE49-F238E27FC236}">
                <a16:creationId xmlns:a16="http://schemas.microsoft.com/office/drawing/2014/main" id="{D8867D96-DF4A-40FB-97F6-2FDD18C062B1}"/>
              </a:ext>
            </a:extLst>
          </p:cNvPr>
          <p:cNvPicPr>
            <a:picLocks noChangeAspect="1"/>
          </p:cNvPicPr>
          <p:nvPr/>
        </p:nvPicPr>
        <p:blipFill rotWithShape="1">
          <a:blip r:embed="rId3">
            <a:clrChange>
              <a:clrFrom>
                <a:srgbClr val="FFFFFF"/>
              </a:clrFrom>
              <a:clrTo>
                <a:srgbClr val="FFFFFF">
                  <a:alpha val="0"/>
                </a:srgbClr>
              </a:clrTo>
            </a:clrChange>
          </a:blip>
          <a:srcRect t="16743"/>
          <a:stretch/>
        </p:blipFill>
        <p:spPr>
          <a:xfrm>
            <a:off x="3410664" y="860310"/>
            <a:ext cx="5748249" cy="3200398"/>
          </a:xfrm>
          <a:prstGeom prst="rect">
            <a:avLst/>
          </a:prstGeom>
        </p:spPr>
      </p:pic>
      <p:pic>
        <p:nvPicPr>
          <p:cNvPr id="5" name="Picture 4">
            <a:extLst>
              <a:ext uri="{FF2B5EF4-FFF2-40B4-BE49-F238E27FC236}">
                <a16:creationId xmlns:a16="http://schemas.microsoft.com/office/drawing/2014/main" id="{E61610D3-77B1-43B2-9E40-44625FFD71ED}"/>
              </a:ext>
            </a:extLst>
          </p:cNvPr>
          <p:cNvPicPr>
            <a:picLocks noChangeAspect="1"/>
          </p:cNvPicPr>
          <p:nvPr/>
        </p:nvPicPr>
        <p:blipFill>
          <a:blip r:embed="rId4"/>
          <a:stretch>
            <a:fillRect/>
          </a:stretch>
        </p:blipFill>
        <p:spPr>
          <a:xfrm>
            <a:off x="2433705" y="1276782"/>
            <a:ext cx="4282811" cy="2606266"/>
          </a:xfrm>
          <a:prstGeom prst="rect">
            <a:avLst/>
          </a:prstGeom>
        </p:spPr>
      </p:pic>
      <p:pic>
        <p:nvPicPr>
          <p:cNvPr id="14" name="Picture 13">
            <a:extLst>
              <a:ext uri="{FF2B5EF4-FFF2-40B4-BE49-F238E27FC236}">
                <a16:creationId xmlns:a16="http://schemas.microsoft.com/office/drawing/2014/main" id="{E0D58ACA-391E-4F2D-BD82-4F3924C2832A}"/>
              </a:ext>
            </a:extLst>
          </p:cNvPr>
          <p:cNvPicPr>
            <a:picLocks noChangeAspect="1"/>
          </p:cNvPicPr>
          <p:nvPr/>
        </p:nvPicPr>
        <p:blipFill>
          <a:blip r:embed="rId5"/>
          <a:stretch>
            <a:fillRect/>
          </a:stretch>
        </p:blipFill>
        <p:spPr>
          <a:xfrm>
            <a:off x="1614196" y="3883048"/>
            <a:ext cx="9187235" cy="2643294"/>
          </a:xfrm>
          <a:prstGeom prst="rect">
            <a:avLst/>
          </a:prstGeom>
        </p:spPr>
      </p:pic>
    </p:spTree>
    <p:extLst>
      <p:ext uri="{BB962C8B-B14F-4D97-AF65-F5344CB8AC3E}">
        <p14:creationId xmlns:p14="http://schemas.microsoft.com/office/powerpoint/2010/main" val="3038894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4759498" cy="2563973"/>
            <a:chOff x="544022" y="453547"/>
            <a:chExt cx="4759498" cy="2563973"/>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5949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GROUNDTRUTH PRICING </a:t>
              </a:r>
            </a:p>
          </p:txBody>
        </p:sp>
        <p:cxnSp>
          <p:nvCxnSpPr>
            <p:cNvPr id="5" name="Прямая соединительная линия 4"/>
            <p:cNvCxnSpPr/>
            <p:nvPr/>
          </p:nvCxnSpPr>
          <p:spPr>
            <a:xfrm>
              <a:off x="5440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2473405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PRICING OF SAGEMAKER GROUNDTRUTH</a:t>
            </a:r>
            <a:endParaRPr lang="ru-RU" sz="2800" b="1" kern="1200" dirty="0">
              <a:solidFill>
                <a:srgbClr val="FF9900"/>
              </a:solidFill>
              <a:latin typeface="Montserrat" charset="0"/>
              <a:ea typeface="+mn-ea"/>
              <a:cs typeface="+mn-cs"/>
            </a:endParaRPr>
          </a:p>
        </p:txBody>
      </p:sp>
      <p:sp>
        <p:nvSpPr>
          <p:cNvPr id="40" name="Content Placeholder 2">
            <a:extLst>
              <a:ext uri="{FF2B5EF4-FFF2-40B4-BE49-F238E27FC236}">
                <a16:creationId xmlns:a16="http://schemas.microsoft.com/office/drawing/2014/main" id="{916FB716-D93D-49BC-A54A-9FDBF3D5935F}"/>
              </a:ext>
            </a:extLst>
          </p:cNvPr>
          <p:cNvSpPr txBox="1">
            <a:spLocks/>
          </p:cNvSpPr>
          <p:nvPr/>
        </p:nvSpPr>
        <p:spPr>
          <a:xfrm>
            <a:off x="172364" y="611777"/>
            <a:ext cx="11521796" cy="2246769"/>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spcBef>
                <a:spcPts val="0"/>
              </a:spcBef>
              <a:buClr>
                <a:srgbClr val="000000"/>
              </a:buClr>
              <a:buFont typeface="Arial" panose="020B0604020202020204" pitchFamily="34" charset="0"/>
              <a:buChar char="•"/>
            </a:pPr>
            <a:r>
              <a:rPr lang="en-US" sz="2000" dirty="0">
                <a:latin typeface="Montserrat" charset="0"/>
                <a:sym typeface="Arial"/>
              </a:rPr>
              <a:t>AWS Free Tier: For first two month, 500 objects labeled per month are free.</a:t>
            </a:r>
          </a:p>
          <a:p>
            <a:pPr marL="342900" indent="-342900" algn="l">
              <a:lnSpc>
                <a:spcPct val="100000"/>
              </a:lnSpc>
              <a:spcBef>
                <a:spcPts val="0"/>
              </a:spcBef>
              <a:buClr>
                <a:srgbClr val="000000"/>
              </a:buClr>
              <a:buFont typeface="Arial" panose="020B0604020202020204" pitchFamily="34" charset="0"/>
              <a:buChar char="•"/>
            </a:pPr>
            <a:r>
              <a:rPr lang="en-US" sz="2000" dirty="0">
                <a:latin typeface="Montserrat" charset="0"/>
              </a:rPr>
              <a:t>Customers pay for each labeled object (image, audio, text) whether it’s labeled automatically by </a:t>
            </a:r>
            <a:r>
              <a:rPr lang="en-US" sz="2000" dirty="0" err="1">
                <a:latin typeface="Montserrat" charset="0"/>
              </a:rPr>
              <a:t>SageMaker</a:t>
            </a:r>
            <a:r>
              <a:rPr lang="en-US" sz="2000" dirty="0">
                <a:latin typeface="Montserrat" charset="0"/>
              </a:rPr>
              <a:t> Ground Truth (</a:t>
            </a:r>
            <a:r>
              <a:rPr lang="en-US" sz="2000" dirty="0" err="1">
                <a:latin typeface="Montserrat" charset="0"/>
              </a:rPr>
              <a:t>autolabeling</a:t>
            </a:r>
            <a:r>
              <a:rPr lang="en-US" sz="2000" dirty="0">
                <a:latin typeface="Montserrat" charset="0"/>
              </a:rPr>
              <a:t>) or by humans. </a:t>
            </a:r>
          </a:p>
          <a:p>
            <a:pPr marL="342900" indent="-342900" algn="l">
              <a:lnSpc>
                <a:spcPct val="100000"/>
              </a:lnSpc>
              <a:spcBef>
                <a:spcPts val="0"/>
              </a:spcBef>
              <a:buClr>
                <a:srgbClr val="000000"/>
              </a:buClr>
              <a:buFont typeface="Arial" panose="020B0604020202020204" pitchFamily="34" charset="0"/>
              <a:buChar char="•"/>
            </a:pPr>
            <a:r>
              <a:rPr lang="en-US" sz="2000" dirty="0">
                <a:latin typeface="Montserrat" charset="0"/>
              </a:rPr>
              <a:t>If Mechanical Turks or third-party vendors are used, an additional cost is added per labeled object.</a:t>
            </a:r>
          </a:p>
          <a:p>
            <a:pPr marL="342900" indent="-342900" algn="l">
              <a:lnSpc>
                <a:spcPct val="100000"/>
              </a:lnSpc>
              <a:spcBef>
                <a:spcPts val="0"/>
              </a:spcBef>
              <a:buClr>
                <a:srgbClr val="000000"/>
              </a:buClr>
              <a:buFont typeface="Arial" panose="020B0604020202020204" pitchFamily="34" charset="0"/>
              <a:buChar char="•"/>
            </a:pPr>
            <a:r>
              <a:rPr lang="en-US" sz="2000" dirty="0">
                <a:latin typeface="Montserrat" charset="0"/>
              </a:rPr>
              <a:t>If customers leverage their own internal employees, no additional cost per labeled object is required. </a:t>
            </a:r>
          </a:p>
        </p:txBody>
      </p:sp>
      <p:graphicFrame>
        <p:nvGraphicFramePr>
          <p:cNvPr id="2" name="Table 1">
            <a:extLst>
              <a:ext uri="{FF2B5EF4-FFF2-40B4-BE49-F238E27FC236}">
                <a16:creationId xmlns:a16="http://schemas.microsoft.com/office/drawing/2014/main" id="{6160673E-4809-4758-A8BB-7A5123B54652}"/>
              </a:ext>
            </a:extLst>
          </p:cNvPr>
          <p:cNvGraphicFramePr>
            <a:graphicFrameLocks noGrp="1"/>
          </p:cNvGraphicFramePr>
          <p:nvPr/>
        </p:nvGraphicFramePr>
        <p:xfrm>
          <a:off x="474562" y="3911930"/>
          <a:ext cx="11366339" cy="2118479"/>
        </p:xfrm>
        <a:graphic>
          <a:graphicData uri="http://schemas.openxmlformats.org/drawingml/2006/table">
            <a:tbl>
              <a:tblPr>
                <a:tableStyleId>{C4B1156A-380E-4F78-BDF5-A606A8083BF9}</a:tableStyleId>
              </a:tblPr>
              <a:tblGrid>
                <a:gridCol w="6458673">
                  <a:extLst>
                    <a:ext uri="{9D8B030D-6E8A-4147-A177-3AD203B41FA5}">
                      <a16:colId xmlns:a16="http://schemas.microsoft.com/office/drawing/2014/main" val="1217591988"/>
                    </a:ext>
                  </a:extLst>
                </a:gridCol>
                <a:gridCol w="4907666">
                  <a:extLst>
                    <a:ext uri="{9D8B030D-6E8A-4147-A177-3AD203B41FA5}">
                      <a16:colId xmlns:a16="http://schemas.microsoft.com/office/drawing/2014/main" val="805421343"/>
                    </a:ext>
                  </a:extLst>
                </a:gridCol>
              </a:tblGrid>
              <a:tr h="585509">
                <a:tc>
                  <a:txBody>
                    <a:bodyPr/>
                    <a:lstStyle/>
                    <a:p>
                      <a:pPr algn="l"/>
                      <a:r>
                        <a:rPr lang="en-US" sz="2000" b="1" i="0" u="none" strike="noStrike" kern="1200" cap="none" dirty="0">
                          <a:solidFill>
                            <a:schemeClr val="tx1"/>
                          </a:solidFill>
                          <a:latin typeface="Montserrat" charset="0"/>
                          <a:ea typeface="+mn-ea"/>
                          <a:cs typeface="+mn-cs"/>
                          <a:sym typeface="Arial"/>
                        </a:rPr>
                        <a:t>NUMBER OF REVIEWED OBJECTS PER MONTH</a:t>
                      </a:r>
                    </a:p>
                  </a:txBody>
                  <a:tcPr marT="114300" marB="60960" anchor="ctr"/>
                </a:tc>
                <a:tc>
                  <a:txBody>
                    <a:bodyPr/>
                    <a:lstStyle/>
                    <a:p>
                      <a:pPr algn="ctr"/>
                      <a:r>
                        <a:rPr lang="en-US" sz="2000" b="1" i="0" u="none" strike="noStrike" kern="1200" cap="none" dirty="0">
                          <a:solidFill>
                            <a:schemeClr val="tx1"/>
                          </a:solidFill>
                          <a:latin typeface="Montserrat" charset="0"/>
                          <a:ea typeface="+mn-ea"/>
                          <a:cs typeface="+mn-cs"/>
                          <a:sym typeface="Arial"/>
                        </a:rPr>
                        <a:t>PRICE PER REVIEWED OBJECT</a:t>
                      </a:r>
                    </a:p>
                  </a:txBody>
                  <a:tcPr marT="114300" marB="60960" anchor="ctr"/>
                </a:tc>
                <a:extLst>
                  <a:ext uri="{0D108BD9-81ED-4DB2-BD59-A6C34878D82A}">
                    <a16:rowId xmlns:a16="http://schemas.microsoft.com/office/drawing/2014/main" val="3237080936"/>
                  </a:ext>
                </a:extLst>
              </a:tr>
              <a:tr h="510990">
                <a:tc>
                  <a:txBody>
                    <a:bodyPr/>
                    <a:lstStyle/>
                    <a:p>
                      <a:pPr algn="l"/>
                      <a:r>
                        <a:rPr lang="en-US" sz="2000" b="0" i="0" u="none" strike="noStrike" kern="1200" cap="none" dirty="0">
                          <a:solidFill>
                            <a:schemeClr val="tx1"/>
                          </a:solidFill>
                          <a:latin typeface="Montserrat" charset="0"/>
                          <a:ea typeface="+mn-ea"/>
                          <a:cs typeface="+mn-cs"/>
                          <a:sym typeface="Arial"/>
                        </a:rPr>
                        <a:t>Less than 50,000 objects</a:t>
                      </a:r>
                    </a:p>
                  </a:txBody>
                  <a:tcPr marL="60960" marR="60960" marT="60960" marB="60960" anchor="ctr"/>
                </a:tc>
                <a:tc>
                  <a:txBody>
                    <a:bodyPr/>
                    <a:lstStyle/>
                    <a:p>
                      <a:pPr algn="ctr"/>
                      <a:r>
                        <a:rPr lang="en-US" sz="2000" b="0" i="0" u="none" strike="noStrike" kern="1200" cap="none" dirty="0">
                          <a:solidFill>
                            <a:schemeClr val="tx1"/>
                          </a:solidFill>
                          <a:latin typeface="Montserrat" charset="0"/>
                          <a:ea typeface="+mn-ea"/>
                          <a:cs typeface="+mn-cs"/>
                          <a:sym typeface="Arial"/>
                        </a:rPr>
                        <a:t>$0.08</a:t>
                      </a:r>
                    </a:p>
                  </a:txBody>
                  <a:tcPr marL="60960" marR="60960" marT="60960" marB="60960" anchor="ctr"/>
                </a:tc>
                <a:extLst>
                  <a:ext uri="{0D108BD9-81ED-4DB2-BD59-A6C34878D82A}">
                    <a16:rowId xmlns:a16="http://schemas.microsoft.com/office/drawing/2014/main" val="474752756"/>
                  </a:ext>
                </a:extLst>
              </a:tr>
              <a:tr h="510990">
                <a:tc>
                  <a:txBody>
                    <a:bodyPr/>
                    <a:lstStyle/>
                    <a:p>
                      <a:pPr algn="l"/>
                      <a:r>
                        <a:rPr lang="en-US" sz="2000" b="0" i="0" u="none" strike="noStrike" kern="1200" cap="none" dirty="0">
                          <a:solidFill>
                            <a:schemeClr val="tx1"/>
                          </a:solidFill>
                          <a:latin typeface="Montserrat" charset="0"/>
                          <a:ea typeface="+mn-ea"/>
                          <a:cs typeface="+mn-cs"/>
                          <a:sym typeface="Arial"/>
                        </a:rPr>
                        <a:t>50,000 to 1,000,000 objects</a:t>
                      </a:r>
                    </a:p>
                  </a:txBody>
                  <a:tcPr marL="60960" marR="60960" marT="60960" marB="60960" anchor="ctr"/>
                </a:tc>
                <a:tc>
                  <a:txBody>
                    <a:bodyPr/>
                    <a:lstStyle/>
                    <a:p>
                      <a:pPr algn="ctr"/>
                      <a:r>
                        <a:rPr lang="en-US" sz="2000" b="0" i="0" u="none" strike="noStrike" kern="1200" cap="none" dirty="0">
                          <a:solidFill>
                            <a:schemeClr val="tx1"/>
                          </a:solidFill>
                          <a:latin typeface="Montserrat" charset="0"/>
                          <a:ea typeface="+mn-ea"/>
                          <a:cs typeface="+mn-cs"/>
                          <a:sym typeface="Arial"/>
                        </a:rPr>
                        <a:t>$0.04</a:t>
                      </a:r>
                    </a:p>
                  </a:txBody>
                  <a:tcPr marL="60960" marR="60960" marT="60960" marB="60960" anchor="ctr"/>
                </a:tc>
                <a:extLst>
                  <a:ext uri="{0D108BD9-81ED-4DB2-BD59-A6C34878D82A}">
                    <a16:rowId xmlns:a16="http://schemas.microsoft.com/office/drawing/2014/main" val="724856537"/>
                  </a:ext>
                </a:extLst>
              </a:tr>
              <a:tr h="510990">
                <a:tc>
                  <a:txBody>
                    <a:bodyPr/>
                    <a:lstStyle/>
                    <a:p>
                      <a:pPr algn="l"/>
                      <a:r>
                        <a:rPr lang="en-US" sz="2000" b="0" i="0" u="none" strike="noStrike" kern="1200" cap="none" dirty="0">
                          <a:solidFill>
                            <a:schemeClr val="tx1"/>
                          </a:solidFill>
                          <a:latin typeface="Montserrat" charset="0"/>
                          <a:ea typeface="+mn-ea"/>
                          <a:cs typeface="+mn-cs"/>
                          <a:sym typeface="Arial"/>
                        </a:rPr>
                        <a:t>Greater than 1,000,000 objects</a:t>
                      </a:r>
                    </a:p>
                  </a:txBody>
                  <a:tcPr marL="60960" marR="60960" marT="60960" marB="60960" anchor="ctr"/>
                </a:tc>
                <a:tc>
                  <a:txBody>
                    <a:bodyPr/>
                    <a:lstStyle/>
                    <a:p>
                      <a:pPr algn="ctr"/>
                      <a:r>
                        <a:rPr lang="en-US" sz="2000" b="0" i="0" u="none" strike="noStrike" kern="1200" cap="none" dirty="0">
                          <a:solidFill>
                            <a:schemeClr val="tx1"/>
                          </a:solidFill>
                          <a:latin typeface="Montserrat" charset="0"/>
                          <a:ea typeface="+mn-ea"/>
                          <a:cs typeface="+mn-cs"/>
                          <a:sym typeface="Arial"/>
                        </a:rPr>
                        <a:t>$0.02</a:t>
                      </a:r>
                    </a:p>
                  </a:txBody>
                  <a:tcPr marL="60960" marR="60960" marT="60960" marB="60960" anchor="ctr"/>
                </a:tc>
                <a:extLst>
                  <a:ext uri="{0D108BD9-81ED-4DB2-BD59-A6C34878D82A}">
                    <a16:rowId xmlns:a16="http://schemas.microsoft.com/office/drawing/2014/main" val="881179981"/>
                  </a:ext>
                </a:extLst>
              </a:tr>
            </a:tbl>
          </a:graphicData>
        </a:graphic>
      </p:graphicFrame>
      <p:sp>
        <p:nvSpPr>
          <p:cNvPr id="30" name="TextBox 29">
            <a:extLst>
              <a:ext uri="{FF2B5EF4-FFF2-40B4-BE49-F238E27FC236}">
                <a16:creationId xmlns:a16="http://schemas.microsoft.com/office/drawing/2014/main" id="{566D34FE-009D-45F3-9839-481FD16D786E}"/>
              </a:ext>
            </a:extLst>
          </p:cNvPr>
          <p:cNvSpPr txBox="1"/>
          <p:nvPr/>
        </p:nvSpPr>
        <p:spPr>
          <a:xfrm>
            <a:off x="1181047" y="3292998"/>
            <a:ext cx="9953367" cy="400110"/>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PPr>
            <a:lvl1pPr marL="342900" indent="-342900" defTabSz="914400" eaLnBrk="1" latinLnBrk="0" hangingPunct="1">
              <a:buFont typeface="Arial" panose="020B0604020202020204" pitchFamily="34" charset="0"/>
              <a:buChar char="•"/>
              <a:defRPr sz="2000" kern="1200">
                <a:solidFill>
                  <a:schemeClr val="tx1"/>
                </a:solidFill>
                <a:latin typeface="Montserrat" charset="0"/>
                <a:ea typeface="+mn-ea"/>
                <a:cs typeface="+mn-cs"/>
              </a:defRPr>
            </a:lvl1pPr>
            <a:lvl2pPr marL="457200" indent="0" algn="ctr" defTabSz="91440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b="1" dirty="0">
                <a:solidFill>
                  <a:srgbClr val="FF9900"/>
                </a:solidFill>
              </a:rPr>
              <a:t>REVIEWED OBJECTS (IMAGES, VIDEO FRAMES, TEXT, AUDIO FILES, ETC.)</a:t>
            </a:r>
          </a:p>
        </p:txBody>
      </p:sp>
    </p:spTree>
    <p:extLst>
      <p:ext uri="{BB962C8B-B14F-4D97-AF65-F5344CB8AC3E}">
        <p14:creationId xmlns:p14="http://schemas.microsoft.com/office/powerpoint/2010/main" val="40220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PRICING OF SAGEMAKER GROUNDTRUTH</a:t>
            </a:r>
            <a:endParaRPr lang="ru-RU" sz="2800" b="1" kern="1200" dirty="0">
              <a:solidFill>
                <a:srgbClr val="FF9900"/>
              </a:solidFill>
              <a:latin typeface="Montserrat" charset="0"/>
              <a:ea typeface="+mn-ea"/>
              <a:cs typeface="+mn-cs"/>
            </a:endParaRPr>
          </a:p>
        </p:txBody>
      </p:sp>
      <p:sp>
        <p:nvSpPr>
          <p:cNvPr id="40" name="Content Placeholder 2">
            <a:extLst>
              <a:ext uri="{FF2B5EF4-FFF2-40B4-BE49-F238E27FC236}">
                <a16:creationId xmlns:a16="http://schemas.microsoft.com/office/drawing/2014/main" id="{916FB716-D93D-49BC-A54A-9FDBF3D5935F}"/>
              </a:ext>
            </a:extLst>
          </p:cNvPr>
          <p:cNvSpPr txBox="1">
            <a:spLocks/>
          </p:cNvSpPr>
          <p:nvPr/>
        </p:nvSpPr>
        <p:spPr>
          <a:xfrm>
            <a:off x="172364" y="611777"/>
            <a:ext cx="11764263" cy="1323439"/>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spcBef>
                <a:spcPts val="0"/>
              </a:spcBef>
              <a:buClr>
                <a:srgbClr val="000000"/>
              </a:buClr>
              <a:buFont typeface="Arial" panose="020B0604020202020204" pitchFamily="34" charset="0"/>
              <a:buChar char="•"/>
            </a:pPr>
            <a:r>
              <a:rPr lang="en-US" sz="2000" dirty="0">
                <a:latin typeface="Montserrat" charset="0"/>
                <a:sym typeface="Arial"/>
              </a:rPr>
              <a:t>If Amazon Mechanical Turks are used for labeling, there is an a</a:t>
            </a:r>
            <a:r>
              <a:rPr lang="en-US" sz="2000" dirty="0">
                <a:latin typeface="Montserrat" charset="0"/>
              </a:rPr>
              <a:t>dditional charge </a:t>
            </a:r>
            <a:r>
              <a:rPr lang="en-US" sz="2000" dirty="0">
                <a:latin typeface="Montserrat" charset="0"/>
                <a:sym typeface="Arial"/>
              </a:rPr>
              <a:t>per object per review instance. </a:t>
            </a:r>
          </a:p>
          <a:p>
            <a:pPr marL="342900" indent="-342900" algn="l">
              <a:lnSpc>
                <a:spcPct val="100000"/>
              </a:lnSpc>
              <a:spcBef>
                <a:spcPts val="0"/>
              </a:spcBef>
              <a:buClr>
                <a:srgbClr val="000000"/>
              </a:buClr>
              <a:buFont typeface="Arial" panose="020B0604020202020204" pitchFamily="34" charset="0"/>
              <a:buChar char="•"/>
            </a:pPr>
            <a:r>
              <a:rPr lang="en-US" sz="2000" dirty="0">
                <a:latin typeface="Montserrat" charset="0"/>
                <a:sym typeface="Arial"/>
              </a:rPr>
              <a:t>Multiple labelers per object are </a:t>
            </a:r>
            <a:r>
              <a:rPr lang="en-US" sz="2000" dirty="0">
                <a:latin typeface="Montserrat" charset="0"/>
              </a:rPr>
              <a:t>recommended </a:t>
            </a:r>
            <a:r>
              <a:rPr lang="en-US" sz="2000" dirty="0">
                <a:latin typeface="Montserrat" charset="0"/>
                <a:sym typeface="Arial"/>
              </a:rPr>
              <a:t>to enhance the accuracy of the labels.</a:t>
            </a:r>
          </a:p>
          <a:p>
            <a:pPr marL="342900" indent="-342900" algn="l">
              <a:lnSpc>
                <a:spcPct val="100000"/>
              </a:lnSpc>
              <a:spcBef>
                <a:spcPts val="0"/>
              </a:spcBef>
              <a:buClr>
                <a:srgbClr val="000000"/>
              </a:buClr>
              <a:buFont typeface="Arial" panose="020B0604020202020204" pitchFamily="34" charset="0"/>
              <a:buChar char="•"/>
            </a:pPr>
            <a:endParaRPr lang="en-US" sz="2000" dirty="0">
              <a:latin typeface="Montserrat" charset="0"/>
              <a:sym typeface="Arial"/>
            </a:endParaRPr>
          </a:p>
        </p:txBody>
      </p:sp>
      <p:graphicFrame>
        <p:nvGraphicFramePr>
          <p:cNvPr id="3" name="Table 2">
            <a:extLst>
              <a:ext uri="{FF2B5EF4-FFF2-40B4-BE49-F238E27FC236}">
                <a16:creationId xmlns:a16="http://schemas.microsoft.com/office/drawing/2014/main" id="{5E3569F2-3892-4FA4-B2CE-53B73E96C329}"/>
              </a:ext>
            </a:extLst>
          </p:cNvPr>
          <p:cNvGraphicFramePr>
            <a:graphicFrameLocks noGrp="1"/>
          </p:cNvGraphicFramePr>
          <p:nvPr/>
        </p:nvGraphicFramePr>
        <p:xfrm>
          <a:off x="748496" y="2896605"/>
          <a:ext cx="10695008" cy="2613660"/>
        </p:xfrm>
        <a:graphic>
          <a:graphicData uri="http://schemas.openxmlformats.org/drawingml/2006/table">
            <a:tbl>
              <a:tblPr>
                <a:tableStyleId>{C4B1156A-380E-4F78-BDF5-A606A8083BF9}</a:tableStyleId>
              </a:tblPr>
              <a:tblGrid>
                <a:gridCol w="5347504">
                  <a:extLst>
                    <a:ext uri="{9D8B030D-6E8A-4147-A177-3AD203B41FA5}">
                      <a16:colId xmlns:a16="http://schemas.microsoft.com/office/drawing/2014/main" val="2698229426"/>
                    </a:ext>
                  </a:extLst>
                </a:gridCol>
                <a:gridCol w="5347504">
                  <a:extLst>
                    <a:ext uri="{9D8B030D-6E8A-4147-A177-3AD203B41FA5}">
                      <a16:colId xmlns:a16="http://schemas.microsoft.com/office/drawing/2014/main" val="2767457798"/>
                    </a:ext>
                  </a:extLst>
                </a:gridCol>
              </a:tblGrid>
              <a:tr h="358107">
                <a:tc>
                  <a:txBody>
                    <a:bodyPr/>
                    <a:lstStyle/>
                    <a:p>
                      <a:pPr algn="ctr"/>
                      <a:r>
                        <a:rPr lang="en-US" sz="2000" b="1" i="0" u="none" strike="noStrike" kern="1200" cap="none" dirty="0">
                          <a:solidFill>
                            <a:schemeClr val="tx1"/>
                          </a:solidFill>
                          <a:latin typeface="Montserrat" charset="0"/>
                          <a:ea typeface="+mn-ea"/>
                          <a:cs typeface="+mn-cs"/>
                        </a:rPr>
                        <a:t>WORKFLOW</a:t>
                      </a:r>
                    </a:p>
                  </a:txBody>
                  <a:tcPr marT="114300" marB="60960" anchor="ctr"/>
                </a:tc>
                <a:tc>
                  <a:txBody>
                    <a:bodyPr/>
                    <a:lstStyle/>
                    <a:p>
                      <a:pPr algn="ctr"/>
                      <a:r>
                        <a:rPr lang="en-US" sz="2000" b="1" i="0" u="none" strike="noStrike" kern="1200" cap="none" dirty="0">
                          <a:solidFill>
                            <a:schemeClr val="tx1"/>
                          </a:solidFill>
                          <a:latin typeface="Montserrat" charset="0"/>
                          <a:ea typeface="+mn-ea"/>
                          <a:cs typeface="+mn-cs"/>
                        </a:rPr>
                        <a:t>SUGGESTED PRICE PER LABELER</a:t>
                      </a:r>
                    </a:p>
                  </a:txBody>
                  <a:tcPr marT="114300" marB="60960" anchor="ctr"/>
                </a:tc>
                <a:extLst>
                  <a:ext uri="{0D108BD9-81ED-4DB2-BD59-A6C34878D82A}">
                    <a16:rowId xmlns:a16="http://schemas.microsoft.com/office/drawing/2014/main" val="1380720329"/>
                  </a:ext>
                </a:extLst>
              </a:tr>
              <a:tr h="315620">
                <a:tc>
                  <a:txBody>
                    <a:bodyPr/>
                    <a:lstStyle/>
                    <a:p>
                      <a:pPr algn="l"/>
                      <a:r>
                        <a:rPr lang="en-US" sz="2000" b="0" i="0" u="none" strike="noStrike" kern="1200" cap="none" dirty="0">
                          <a:solidFill>
                            <a:schemeClr val="tx1"/>
                          </a:solidFill>
                          <a:latin typeface="Montserrat" charset="0"/>
                          <a:ea typeface="+mn-ea"/>
                          <a:cs typeface="+mn-cs"/>
                        </a:rPr>
                        <a:t>Image classification</a:t>
                      </a:r>
                    </a:p>
                  </a:txBody>
                  <a:tcPr marL="60960" marR="60960" marT="60960" marB="60960" anchor="ctr"/>
                </a:tc>
                <a:tc>
                  <a:txBody>
                    <a:bodyPr/>
                    <a:lstStyle/>
                    <a:p>
                      <a:pPr algn="ctr"/>
                      <a:r>
                        <a:rPr lang="en-US" sz="2000" b="0" i="0" u="none" strike="noStrike" kern="1200" cap="none" dirty="0">
                          <a:solidFill>
                            <a:schemeClr val="tx1"/>
                          </a:solidFill>
                          <a:latin typeface="Montserrat" charset="0"/>
                          <a:ea typeface="+mn-ea"/>
                          <a:cs typeface="+mn-cs"/>
                        </a:rPr>
                        <a:t>$0.012</a:t>
                      </a:r>
                    </a:p>
                  </a:txBody>
                  <a:tcPr marL="60960" marR="60960" marT="60960" marB="60960" anchor="ctr"/>
                </a:tc>
                <a:extLst>
                  <a:ext uri="{0D108BD9-81ED-4DB2-BD59-A6C34878D82A}">
                    <a16:rowId xmlns:a16="http://schemas.microsoft.com/office/drawing/2014/main" val="3416311545"/>
                  </a:ext>
                </a:extLst>
              </a:tr>
              <a:tr h="315620">
                <a:tc>
                  <a:txBody>
                    <a:bodyPr/>
                    <a:lstStyle/>
                    <a:p>
                      <a:pPr algn="l"/>
                      <a:r>
                        <a:rPr lang="en-US" sz="2000" b="0" i="0" u="none" strike="noStrike" kern="1200" cap="none">
                          <a:solidFill>
                            <a:schemeClr val="tx1"/>
                          </a:solidFill>
                          <a:latin typeface="Montserrat" charset="0"/>
                          <a:ea typeface="+mn-ea"/>
                          <a:cs typeface="+mn-cs"/>
                        </a:rPr>
                        <a:t>Text classification</a:t>
                      </a:r>
                    </a:p>
                  </a:txBody>
                  <a:tcPr marL="60960" marR="60960" marT="60960" marB="60960" anchor="ctr"/>
                </a:tc>
                <a:tc>
                  <a:txBody>
                    <a:bodyPr/>
                    <a:lstStyle/>
                    <a:p>
                      <a:pPr algn="ctr"/>
                      <a:r>
                        <a:rPr lang="en-US" sz="2000" b="0" i="0" u="none" strike="noStrike" kern="1200" cap="none" dirty="0">
                          <a:solidFill>
                            <a:schemeClr val="tx1"/>
                          </a:solidFill>
                          <a:latin typeface="Montserrat" charset="0"/>
                          <a:ea typeface="+mn-ea"/>
                          <a:cs typeface="+mn-cs"/>
                        </a:rPr>
                        <a:t>$0.012</a:t>
                      </a:r>
                    </a:p>
                  </a:txBody>
                  <a:tcPr marL="60960" marR="60960" marT="60960" marB="60960" anchor="ctr"/>
                </a:tc>
                <a:extLst>
                  <a:ext uri="{0D108BD9-81ED-4DB2-BD59-A6C34878D82A}">
                    <a16:rowId xmlns:a16="http://schemas.microsoft.com/office/drawing/2014/main" val="1957917682"/>
                  </a:ext>
                </a:extLst>
              </a:tr>
              <a:tr h="315620">
                <a:tc>
                  <a:txBody>
                    <a:bodyPr/>
                    <a:lstStyle/>
                    <a:p>
                      <a:pPr algn="l"/>
                      <a:r>
                        <a:rPr lang="en-US" sz="2000" b="0" i="0" u="none" strike="noStrike" kern="1200" cap="none">
                          <a:solidFill>
                            <a:schemeClr val="tx1"/>
                          </a:solidFill>
                          <a:latin typeface="Montserrat" charset="0"/>
                          <a:ea typeface="+mn-ea"/>
                          <a:cs typeface="+mn-cs"/>
                        </a:rPr>
                        <a:t>Named Entity Recognition (NER)</a:t>
                      </a:r>
                    </a:p>
                  </a:txBody>
                  <a:tcPr marL="60960" marR="60960" marT="60960" marB="60960" anchor="ctr"/>
                </a:tc>
                <a:tc>
                  <a:txBody>
                    <a:bodyPr/>
                    <a:lstStyle/>
                    <a:p>
                      <a:pPr algn="ctr"/>
                      <a:r>
                        <a:rPr lang="en-US" sz="2000" b="0" i="0" u="none" strike="noStrike" kern="1200" cap="none" dirty="0">
                          <a:solidFill>
                            <a:schemeClr val="tx1"/>
                          </a:solidFill>
                          <a:latin typeface="Montserrat" charset="0"/>
                          <a:ea typeface="+mn-ea"/>
                          <a:cs typeface="+mn-cs"/>
                        </a:rPr>
                        <a:t>$0.024</a:t>
                      </a:r>
                    </a:p>
                  </a:txBody>
                  <a:tcPr marL="60960" marR="60960" marT="60960" marB="60960" anchor="ctr"/>
                </a:tc>
                <a:extLst>
                  <a:ext uri="{0D108BD9-81ED-4DB2-BD59-A6C34878D82A}">
                    <a16:rowId xmlns:a16="http://schemas.microsoft.com/office/drawing/2014/main" val="3074057833"/>
                  </a:ext>
                </a:extLst>
              </a:tr>
              <a:tr h="315620">
                <a:tc>
                  <a:txBody>
                    <a:bodyPr/>
                    <a:lstStyle/>
                    <a:p>
                      <a:pPr algn="l"/>
                      <a:r>
                        <a:rPr lang="en-US" sz="2000" b="0" i="0" u="none" strike="noStrike" kern="1200" cap="none">
                          <a:solidFill>
                            <a:schemeClr val="tx1"/>
                          </a:solidFill>
                          <a:latin typeface="Montserrat" charset="0"/>
                          <a:ea typeface="+mn-ea"/>
                          <a:cs typeface="+mn-cs"/>
                        </a:rPr>
                        <a:t>Bounding box</a:t>
                      </a:r>
                    </a:p>
                  </a:txBody>
                  <a:tcPr marL="60960" marR="60960" marT="60960" marB="60960" anchor="ctr"/>
                </a:tc>
                <a:tc>
                  <a:txBody>
                    <a:bodyPr/>
                    <a:lstStyle/>
                    <a:p>
                      <a:pPr algn="ctr"/>
                      <a:r>
                        <a:rPr lang="en-US" sz="2000" b="0" i="0" u="none" strike="noStrike" kern="1200" cap="none" dirty="0">
                          <a:solidFill>
                            <a:schemeClr val="tx1"/>
                          </a:solidFill>
                          <a:latin typeface="Montserrat" charset="0"/>
                          <a:ea typeface="+mn-ea"/>
                          <a:cs typeface="+mn-cs"/>
                        </a:rPr>
                        <a:t>$0.036</a:t>
                      </a:r>
                    </a:p>
                  </a:txBody>
                  <a:tcPr marL="60960" marR="60960" marT="60960" marB="60960" anchor="ctr"/>
                </a:tc>
                <a:extLst>
                  <a:ext uri="{0D108BD9-81ED-4DB2-BD59-A6C34878D82A}">
                    <a16:rowId xmlns:a16="http://schemas.microsoft.com/office/drawing/2014/main" val="3248517941"/>
                  </a:ext>
                </a:extLst>
              </a:tr>
              <a:tr h="315620">
                <a:tc>
                  <a:txBody>
                    <a:bodyPr/>
                    <a:lstStyle/>
                    <a:p>
                      <a:pPr algn="l"/>
                      <a:r>
                        <a:rPr lang="en-US" sz="2000" b="0" i="0" u="none" strike="noStrike" kern="1200" cap="none">
                          <a:solidFill>
                            <a:schemeClr val="tx1"/>
                          </a:solidFill>
                          <a:latin typeface="Montserrat" charset="0"/>
                          <a:ea typeface="+mn-ea"/>
                          <a:cs typeface="+mn-cs"/>
                        </a:rPr>
                        <a:t>Semantic Segmentation</a:t>
                      </a:r>
                    </a:p>
                  </a:txBody>
                  <a:tcPr marL="60960" marR="60960" marT="60960" marB="60960" anchor="ctr"/>
                </a:tc>
                <a:tc>
                  <a:txBody>
                    <a:bodyPr/>
                    <a:lstStyle/>
                    <a:p>
                      <a:pPr algn="ctr"/>
                      <a:r>
                        <a:rPr lang="en-US" sz="2000" b="0" i="0" u="none" strike="noStrike" kern="1200" cap="none" dirty="0">
                          <a:solidFill>
                            <a:schemeClr val="tx1"/>
                          </a:solidFill>
                          <a:latin typeface="Montserrat" charset="0"/>
                          <a:ea typeface="+mn-ea"/>
                          <a:cs typeface="+mn-cs"/>
                        </a:rPr>
                        <a:t>$0.84</a:t>
                      </a:r>
                    </a:p>
                  </a:txBody>
                  <a:tcPr marL="60960" marR="60960" marT="60960" marB="60960" anchor="ctr"/>
                </a:tc>
                <a:extLst>
                  <a:ext uri="{0D108BD9-81ED-4DB2-BD59-A6C34878D82A}">
                    <a16:rowId xmlns:a16="http://schemas.microsoft.com/office/drawing/2014/main" val="2343744188"/>
                  </a:ext>
                </a:extLst>
              </a:tr>
            </a:tbl>
          </a:graphicData>
        </a:graphic>
      </p:graphicFrame>
    </p:spTree>
    <p:extLst>
      <p:ext uri="{BB962C8B-B14F-4D97-AF65-F5344CB8AC3E}">
        <p14:creationId xmlns:p14="http://schemas.microsoft.com/office/powerpoint/2010/main" val="3121959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PRICING OF SAGEMAKER GROUNDTRUTH: EXAMPLE #1</a:t>
            </a:r>
            <a:endParaRPr lang="ru-RU" sz="2800" b="1" kern="1200" dirty="0">
              <a:solidFill>
                <a:srgbClr val="FF9900"/>
              </a:solidFill>
              <a:latin typeface="Montserrat" charset="0"/>
              <a:ea typeface="+mn-ea"/>
              <a:cs typeface="+mn-cs"/>
            </a:endParaRPr>
          </a:p>
        </p:txBody>
      </p:sp>
      <p:sp>
        <p:nvSpPr>
          <p:cNvPr id="40" name="Content Placeholder 2">
            <a:extLst>
              <a:ext uri="{FF2B5EF4-FFF2-40B4-BE49-F238E27FC236}">
                <a16:creationId xmlns:a16="http://schemas.microsoft.com/office/drawing/2014/main" id="{916FB716-D93D-49BC-A54A-9FDBF3D5935F}"/>
              </a:ext>
            </a:extLst>
          </p:cNvPr>
          <p:cNvSpPr txBox="1">
            <a:spLocks/>
          </p:cNvSpPr>
          <p:nvPr/>
        </p:nvSpPr>
        <p:spPr>
          <a:xfrm>
            <a:off x="321010" y="791998"/>
            <a:ext cx="11261389" cy="4401205"/>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PPr>
            <a:lvl1pPr marL="342900" indent="-342900" defTabSz="914400" eaLnBrk="1" latinLnBrk="0" hangingPunct="1">
              <a:buFont typeface="Arial" panose="020B0604020202020204" pitchFamily="34" charset="0"/>
              <a:buChar char="•"/>
              <a:defRPr sz="2000" kern="1200">
                <a:solidFill>
                  <a:schemeClr val="tx1"/>
                </a:solidFill>
                <a:latin typeface="Montserrat" charset="0"/>
                <a:ea typeface="+mn-ea"/>
                <a:cs typeface="+mn-cs"/>
              </a:defRPr>
            </a:lvl1pPr>
            <a:lvl2pPr marL="457200" indent="0" algn="ctr" defTabSz="91440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b="1" dirty="0"/>
              <a:t>QUESTION</a:t>
            </a:r>
          </a:p>
          <a:p>
            <a:r>
              <a:rPr lang="en-US" dirty="0"/>
              <a:t>Let’s assume we have a company that is leveraging its own internal employees to label images. </a:t>
            </a:r>
          </a:p>
          <a:p>
            <a:r>
              <a:rPr lang="en-US" dirty="0"/>
              <a:t>The total number of images they labeled is 40,000 images. </a:t>
            </a:r>
          </a:p>
          <a:p>
            <a:r>
              <a:rPr lang="en-US" dirty="0"/>
              <a:t>The company uses Amazon </a:t>
            </a:r>
            <a:r>
              <a:rPr lang="en-US" dirty="0" err="1"/>
              <a:t>SageMaker</a:t>
            </a:r>
            <a:r>
              <a:rPr lang="en-US" dirty="0"/>
              <a:t> </a:t>
            </a:r>
            <a:r>
              <a:rPr lang="en-US" dirty="0" err="1"/>
              <a:t>Groundtruth</a:t>
            </a:r>
            <a:r>
              <a:rPr lang="en-US" dirty="0"/>
              <a:t> to manage the labeling process. </a:t>
            </a:r>
          </a:p>
          <a:p>
            <a:r>
              <a:rPr lang="en-US" dirty="0"/>
              <a:t>Calculate the estimated cost of the labeling process.</a:t>
            </a:r>
          </a:p>
          <a:p>
            <a:endParaRPr lang="en-US" dirty="0"/>
          </a:p>
          <a:p>
            <a:endParaRPr lang="en-US" dirty="0"/>
          </a:p>
          <a:p>
            <a:pPr marL="0" indent="0">
              <a:buNone/>
            </a:pPr>
            <a:r>
              <a:rPr lang="en-US" b="1" dirty="0"/>
              <a:t>SOLUTION</a:t>
            </a:r>
          </a:p>
          <a:p>
            <a:r>
              <a:rPr lang="en-US" dirty="0"/>
              <a:t>Since the company used its own workforce and since the number of images is below 50,000. Then the cost of each image is $0.08.</a:t>
            </a:r>
          </a:p>
          <a:p>
            <a:r>
              <a:rPr lang="en-US" dirty="0"/>
              <a:t>Total Cost = 40,000 human-labeled images x $0.08 per image = $3,200</a:t>
            </a:r>
          </a:p>
          <a:p>
            <a:endParaRPr lang="en-US" dirty="0"/>
          </a:p>
        </p:txBody>
      </p:sp>
      <p:sp>
        <p:nvSpPr>
          <p:cNvPr id="8" name="TextBox 7">
            <a:extLst>
              <a:ext uri="{FF2B5EF4-FFF2-40B4-BE49-F238E27FC236}">
                <a16:creationId xmlns:a16="http://schemas.microsoft.com/office/drawing/2014/main" id="{95FC1BDE-6668-4C2A-8388-360E903B561B}"/>
              </a:ext>
            </a:extLst>
          </p:cNvPr>
          <p:cNvSpPr txBox="1"/>
          <p:nvPr/>
        </p:nvSpPr>
        <p:spPr>
          <a:xfrm>
            <a:off x="1373004" y="5723112"/>
            <a:ext cx="9157400" cy="523220"/>
          </a:xfrm>
          <a:prstGeom prst="rect">
            <a:avLst/>
          </a:prstGeom>
          <a:noFill/>
        </p:spPr>
        <p:txBody>
          <a:bodyPr wrap="square">
            <a:spAutoFit/>
          </a:bodyPr>
          <a:lstStyle/>
          <a:p>
            <a:r>
              <a:rPr lang="en-US" dirty="0"/>
              <a:t>AWS </a:t>
            </a:r>
            <a:r>
              <a:rPr lang="en-US" dirty="0" err="1"/>
              <a:t>SageMaker</a:t>
            </a:r>
            <a:r>
              <a:rPr lang="en-US" dirty="0"/>
              <a:t> Pricing Examples: https://aws.amazon.com/sagemaker/data-labeling/pricing/?nc=sn&amp;loc=3&amp;refid=ps_a134p0000078pqxaae&amp;trkcampaign=acq_paid_search_brand</a:t>
            </a:r>
          </a:p>
        </p:txBody>
      </p:sp>
    </p:spTree>
    <p:extLst>
      <p:ext uri="{BB962C8B-B14F-4D97-AF65-F5344CB8AC3E}">
        <p14:creationId xmlns:p14="http://schemas.microsoft.com/office/powerpoint/2010/main" val="279183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PRICING OF SAGEMAKER GROUNDTRUTH: EXAMPLE #2</a:t>
            </a:r>
            <a:endParaRPr lang="ru-RU" sz="2800" b="1" kern="1200" dirty="0">
              <a:solidFill>
                <a:srgbClr val="FF9900"/>
              </a:solidFill>
              <a:latin typeface="Montserrat" charset="0"/>
              <a:ea typeface="+mn-ea"/>
              <a:cs typeface="+mn-cs"/>
            </a:endParaRPr>
          </a:p>
        </p:txBody>
      </p:sp>
      <p:sp>
        <p:nvSpPr>
          <p:cNvPr id="8" name="TextBox 7">
            <a:extLst>
              <a:ext uri="{FF2B5EF4-FFF2-40B4-BE49-F238E27FC236}">
                <a16:creationId xmlns:a16="http://schemas.microsoft.com/office/drawing/2014/main" id="{95FC1BDE-6668-4C2A-8388-360E903B561B}"/>
              </a:ext>
            </a:extLst>
          </p:cNvPr>
          <p:cNvSpPr txBox="1"/>
          <p:nvPr/>
        </p:nvSpPr>
        <p:spPr>
          <a:xfrm>
            <a:off x="1850123" y="5804392"/>
            <a:ext cx="9157400" cy="738664"/>
          </a:xfrm>
          <a:prstGeom prst="rect">
            <a:avLst/>
          </a:prstGeom>
          <a:noFill/>
        </p:spPr>
        <p:txBody>
          <a:bodyPr wrap="square">
            <a:spAutoFit/>
          </a:bodyPr>
          <a:lstStyle/>
          <a:p>
            <a:r>
              <a:rPr lang="en-US" dirty="0"/>
              <a:t>AWS </a:t>
            </a:r>
            <a:r>
              <a:rPr lang="en-US" dirty="0" err="1"/>
              <a:t>SageMaker</a:t>
            </a:r>
            <a:r>
              <a:rPr lang="en-US" dirty="0"/>
              <a:t> Pricing Examples: </a:t>
            </a:r>
            <a:r>
              <a:rPr lang="en-US" dirty="0">
                <a:hlinkClick r:id="rId3"/>
              </a:rPr>
              <a:t>https://aws.amazon.com/sagemaker/data-labeling/pricing/?nc=sn&amp;loc=3&amp;refid=ps_a134p0000078pqxaae&amp;trkcampaign=acq_paid_search_brand</a:t>
            </a:r>
            <a:endParaRPr lang="en-US" dirty="0"/>
          </a:p>
          <a:p>
            <a:endParaRPr lang="en-US" dirty="0"/>
          </a:p>
        </p:txBody>
      </p:sp>
      <p:sp>
        <p:nvSpPr>
          <p:cNvPr id="11" name="TextBox 10">
            <a:extLst>
              <a:ext uri="{FF2B5EF4-FFF2-40B4-BE49-F238E27FC236}">
                <a16:creationId xmlns:a16="http://schemas.microsoft.com/office/drawing/2014/main" id="{79B14EB2-7443-4FAC-BE14-FC0328CA7A23}"/>
              </a:ext>
            </a:extLst>
          </p:cNvPr>
          <p:cNvSpPr txBox="1"/>
          <p:nvPr/>
        </p:nvSpPr>
        <p:spPr>
          <a:xfrm>
            <a:off x="396038" y="874455"/>
            <a:ext cx="11795962" cy="3785652"/>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RPr/>
            </a:defPPr>
            <a:lvl1pPr marL="342900" indent="-342900" defTabSz="914400" eaLnBrk="1" latinLnBrk="0" hangingPunct="1">
              <a:buFont typeface="Arial" panose="020B0604020202020204" pitchFamily="34" charset="0"/>
              <a:buChar char="•"/>
              <a:defRPr sz="2000" kern="1200">
                <a:solidFill>
                  <a:schemeClr val="tx1"/>
                </a:solidFill>
                <a:latin typeface="Montserrat" charset="0"/>
                <a:ea typeface="+mn-ea"/>
                <a:cs typeface="+mn-cs"/>
              </a:defRPr>
            </a:lvl1pPr>
            <a:lvl2pPr marL="457200" indent="0" algn="ctr" defTabSz="91440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b="1" dirty="0"/>
              <a:t>QUESTION</a:t>
            </a:r>
          </a:p>
          <a:p>
            <a:r>
              <a:rPr lang="en-US" dirty="0"/>
              <a:t>A company want to label 85,000 posts (text data) using Amazon </a:t>
            </a:r>
            <a:r>
              <a:rPr lang="en-US" dirty="0" err="1"/>
              <a:t>SageMaker</a:t>
            </a:r>
            <a:r>
              <a:rPr lang="en-US" dirty="0"/>
              <a:t> </a:t>
            </a:r>
            <a:r>
              <a:rPr lang="en-US" dirty="0" err="1"/>
              <a:t>GroundTruth</a:t>
            </a:r>
            <a:r>
              <a:rPr lang="en-US" dirty="0"/>
              <a:t>. </a:t>
            </a:r>
          </a:p>
          <a:p>
            <a:r>
              <a:rPr lang="en-US" dirty="0"/>
              <a:t>The company set a custom workflow and set a payment of $0.036 per post. </a:t>
            </a:r>
          </a:p>
          <a:p>
            <a:r>
              <a:rPr lang="en-US" dirty="0"/>
              <a:t>The company decided to label each post three times to improve the accuracy.</a:t>
            </a:r>
          </a:p>
          <a:p>
            <a:r>
              <a:rPr lang="en-US" dirty="0"/>
              <a:t>Because the company used Mechanical Turk, the cost includes an additional charge of $0.036 for each human-labeled post to pay the labeler.</a:t>
            </a:r>
          </a:p>
          <a:p>
            <a:endParaRPr lang="en-US" dirty="0"/>
          </a:p>
          <a:p>
            <a:pPr marL="0" indent="0">
              <a:buNone/>
            </a:pPr>
            <a:r>
              <a:rPr lang="en-US" b="1" dirty="0"/>
              <a:t>SOLUTION</a:t>
            </a:r>
          </a:p>
          <a:p>
            <a:r>
              <a:rPr lang="en-US" dirty="0"/>
              <a:t>Note that the first </a:t>
            </a:r>
          </a:p>
          <a:p>
            <a:r>
              <a:rPr lang="en-US" dirty="0"/>
              <a:t>Total Cost = (50,000 x $0.08 per article) + (35,000 posts x $0.04 per post) + (85,000 human-labeled posts x $0.036 per post x 3 labelers per object) = $14,580</a:t>
            </a:r>
          </a:p>
        </p:txBody>
      </p:sp>
    </p:spTree>
    <p:extLst>
      <p:ext uri="{BB962C8B-B14F-4D97-AF65-F5344CB8AC3E}">
        <p14:creationId xmlns:p14="http://schemas.microsoft.com/office/powerpoint/2010/main" val="3733006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5675546" cy="3231238"/>
            <a:chOff x="544022" y="453547"/>
            <a:chExt cx="5675546" cy="3231238"/>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5675546"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GROUNDTRUTH PRICING PRACTICE OPPORTUNITY </a:t>
              </a:r>
            </a:p>
          </p:txBody>
        </p:sp>
        <p:cxnSp>
          <p:nvCxnSpPr>
            <p:cNvPr id="5" name="Прямая соединительная линия 4"/>
            <p:cNvCxnSpPr/>
            <p:nvPr/>
          </p:nvCxnSpPr>
          <p:spPr>
            <a:xfrm>
              <a:off x="620222" y="3684785"/>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1222548" cy="22860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1690370" y="4473852"/>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443533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PRACTICE OPPORTUNITY</a:t>
            </a:r>
            <a:endParaRPr lang="ru-RU" sz="2800" b="1" kern="1200" dirty="0">
              <a:solidFill>
                <a:srgbClr val="FF9900"/>
              </a:solidFill>
              <a:latin typeface="Montserrat" charset="0"/>
              <a:ea typeface="+mn-ea"/>
              <a:cs typeface="+mn-cs"/>
            </a:endParaRPr>
          </a:p>
        </p:txBody>
      </p:sp>
      <p:sp>
        <p:nvSpPr>
          <p:cNvPr id="8" name="TextBox 7">
            <a:extLst>
              <a:ext uri="{FF2B5EF4-FFF2-40B4-BE49-F238E27FC236}">
                <a16:creationId xmlns:a16="http://schemas.microsoft.com/office/drawing/2014/main" id="{95FC1BDE-6668-4C2A-8388-360E903B561B}"/>
              </a:ext>
            </a:extLst>
          </p:cNvPr>
          <p:cNvSpPr txBox="1"/>
          <p:nvPr/>
        </p:nvSpPr>
        <p:spPr>
          <a:xfrm>
            <a:off x="1850123" y="5804392"/>
            <a:ext cx="9157400" cy="523220"/>
          </a:xfrm>
          <a:prstGeom prst="rect">
            <a:avLst/>
          </a:prstGeom>
          <a:noFill/>
        </p:spPr>
        <p:txBody>
          <a:bodyPr wrap="square">
            <a:spAutoFit/>
          </a:bodyPr>
          <a:lstStyle/>
          <a:p>
            <a:r>
              <a:rPr lang="en-US" dirty="0"/>
              <a:t>AWS </a:t>
            </a:r>
            <a:r>
              <a:rPr lang="en-US" dirty="0" err="1"/>
              <a:t>SageMaker</a:t>
            </a:r>
            <a:r>
              <a:rPr lang="en-US" dirty="0"/>
              <a:t> Pricing Examples: https://aws.amazon.com/sagemaker/data-labeling/pricing/?nc=sn&amp;loc=3&amp;refid=ps_a134p0000078pqxaae&amp;trkcampaign=acq_paid_search_brand</a:t>
            </a:r>
          </a:p>
        </p:txBody>
      </p:sp>
      <p:sp>
        <p:nvSpPr>
          <p:cNvPr id="11" name="TextBox 10">
            <a:extLst>
              <a:ext uri="{FF2B5EF4-FFF2-40B4-BE49-F238E27FC236}">
                <a16:creationId xmlns:a16="http://schemas.microsoft.com/office/drawing/2014/main" id="{79B14EB2-7443-4FAC-BE14-FC0328CA7A23}"/>
              </a:ext>
            </a:extLst>
          </p:cNvPr>
          <p:cNvSpPr txBox="1"/>
          <p:nvPr/>
        </p:nvSpPr>
        <p:spPr>
          <a:xfrm>
            <a:off x="321011" y="962409"/>
            <a:ext cx="11708429" cy="2862322"/>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RPr/>
            </a:defPPr>
            <a:lvl1pPr marL="0" indent="0" defTabSz="914400" eaLnBrk="1" latinLnBrk="0" hangingPunct="1">
              <a:buFont typeface="Arial" panose="020B0604020202020204" pitchFamily="34" charset="0"/>
              <a:buNone/>
              <a:defRPr sz="1600" b="1" kern="1200">
                <a:solidFill>
                  <a:schemeClr val="tx1"/>
                </a:solidFill>
                <a:latin typeface="Montserrat" charset="0"/>
                <a:ea typeface="+mn-ea"/>
                <a:cs typeface="+mn-cs"/>
              </a:defRPr>
            </a:lvl1pPr>
            <a:lvl2pPr marL="457200" indent="0" algn="ctr" defTabSz="91440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QUESTION</a:t>
            </a:r>
          </a:p>
          <a:p>
            <a:pPr marL="285750" indent="-285750">
              <a:buFont typeface="Arial" panose="020B0604020202020204" pitchFamily="34" charset="0"/>
              <a:buChar char="•"/>
            </a:pPr>
            <a:r>
              <a:rPr lang="en-US" sz="2000" b="0" dirty="0"/>
              <a:t>A publishing company wants to natural language processing application to classify newspaper articles. To do this, they want to label 200,000 articles. </a:t>
            </a:r>
          </a:p>
          <a:p>
            <a:pPr marL="285750" indent="-285750">
              <a:buFont typeface="Arial" panose="020B0604020202020204" pitchFamily="34" charset="0"/>
              <a:buChar char="•"/>
            </a:pPr>
            <a:r>
              <a:rPr lang="en-US" sz="2000" b="0" dirty="0"/>
              <a:t>Each article need to be labeled three times. </a:t>
            </a:r>
          </a:p>
          <a:p>
            <a:pPr marL="285750" indent="-285750">
              <a:buFont typeface="Arial" panose="020B0604020202020204" pitchFamily="34" charset="0"/>
              <a:buChar char="•"/>
            </a:pPr>
            <a:r>
              <a:rPr lang="en-US" sz="2000" b="0" dirty="0"/>
              <a:t>Using </a:t>
            </a:r>
            <a:r>
              <a:rPr lang="en-US" sz="2000" b="0" dirty="0" err="1"/>
              <a:t>SageMaker</a:t>
            </a:r>
            <a:r>
              <a:rPr lang="en-US" sz="2000" b="0" dirty="0"/>
              <a:t> Ground Truth, humans label 40,000 articles and 160,000 are labeled automatically.</a:t>
            </a:r>
          </a:p>
          <a:p>
            <a:pPr marL="285750" indent="-285750">
              <a:buFont typeface="Arial" panose="020B0604020202020204" pitchFamily="34" charset="0"/>
              <a:buChar char="•"/>
            </a:pPr>
            <a:r>
              <a:rPr lang="en-US" sz="2000" b="0" dirty="0"/>
              <a:t>Because the company used Mechanical Turk, the text classification workflow included an additional charge of $0.012 for each human-labeled article to pay the labeler.</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8914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PRACTICE OPPORTUNITY</a:t>
            </a:r>
            <a:endParaRPr lang="ru-RU" sz="2800" b="1" kern="1200" dirty="0">
              <a:solidFill>
                <a:srgbClr val="FF9900"/>
              </a:solidFill>
              <a:latin typeface="Montserrat" charset="0"/>
              <a:ea typeface="+mn-ea"/>
              <a:cs typeface="+mn-cs"/>
            </a:endParaRPr>
          </a:p>
        </p:txBody>
      </p:sp>
      <p:sp>
        <p:nvSpPr>
          <p:cNvPr id="8" name="TextBox 7">
            <a:extLst>
              <a:ext uri="{FF2B5EF4-FFF2-40B4-BE49-F238E27FC236}">
                <a16:creationId xmlns:a16="http://schemas.microsoft.com/office/drawing/2014/main" id="{95FC1BDE-6668-4C2A-8388-360E903B561B}"/>
              </a:ext>
            </a:extLst>
          </p:cNvPr>
          <p:cNvSpPr txBox="1"/>
          <p:nvPr/>
        </p:nvSpPr>
        <p:spPr>
          <a:xfrm>
            <a:off x="1850123" y="5804392"/>
            <a:ext cx="9157400" cy="523220"/>
          </a:xfrm>
          <a:prstGeom prst="rect">
            <a:avLst/>
          </a:prstGeom>
          <a:noFill/>
        </p:spPr>
        <p:txBody>
          <a:bodyPr wrap="square">
            <a:spAutoFit/>
          </a:bodyPr>
          <a:lstStyle/>
          <a:p>
            <a:r>
              <a:rPr lang="en-US" dirty="0"/>
              <a:t>AWS </a:t>
            </a:r>
            <a:r>
              <a:rPr lang="en-US" dirty="0" err="1"/>
              <a:t>SageMaker</a:t>
            </a:r>
            <a:r>
              <a:rPr lang="en-US" dirty="0"/>
              <a:t> Pricing Examples: https://aws.amazon.com/sagemaker/data-labeling/pricing/?nc=sn&amp;loc=3&amp;refid=ps_a134p0000078pqxaae&amp;trkcampaign=acq_paid_search_brand</a:t>
            </a:r>
          </a:p>
        </p:txBody>
      </p:sp>
      <p:sp>
        <p:nvSpPr>
          <p:cNvPr id="11" name="TextBox 10">
            <a:extLst>
              <a:ext uri="{FF2B5EF4-FFF2-40B4-BE49-F238E27FC236}">
                <a16:creationId xmlns:a16="http://schemas.microsoft.com/office/drawing/2014/main" id="{79B14EB2-7443-4FAC-BE14-FC0328CA7A23}"/>
              </a:ext>
            </a:extLst>
          </p:cNvPr>
          <p:cNvSpPr txBox="1"/>
          <p:nvPr/>
        </p:nvSpPr>
        <p:spPr>
          <a:xfrm>
            <a:off x="321011" y="608182"/>
            <a:ext cx="11708429" cy="2554545"/>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RPr/>
            </a:defPPr>
            <a:lvl1pPr marL="0" indent="0" defTabSz="914400" eaLnBrk="1" latinLnBrk="0" hangingPunct="1">
              <a:buFont typeface="Arial" panose="020B0604020202020204" pitchFamily="34" charset="0"/>
              <a:buNone/>
              <a:defRPr sz="1600" b="1" kern="1200">
                <a:solidFill>
                  <a:schemeClr val="tx1"/>
                </a:solidFill>
                <a:latin typeface="Montserrat" charset="0"/>
                <a:ea typeface="+mn-ea"/>
                <a:cs typeface="+mn-cs"/>
              </a:defRPr>
            </a:lvl1pPr>
            <a:lvl2pPr marL="457200" indent="0" algn="ctr" defTabSz="91440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sz="2000" dirty="0"/>
          </a:p>
          <a:p>
            <a:r>
              <a:rPr lang="en-US" sz="2000" dirty="0"/>
              <a:t>SOLUTION</a:t>
            </a:r>
          </a:p>
          <a:p>
            <a:pPr marL="285750" indent="-285750">
              <a:buFont typeface="Arial" panose="020B0604020202020204" pitchFamily="34" charset="0"/>
              <a:buChar char="•"/>
            </a:pPr>
            <a:r>
              <a:rPr lang="en-US" sz="2000" b="0" dirty="0"/>
              <a:t>Total Cost = (50,000 x $0.08 per article) + (150,000 articles x $0.04 per article) + (40,000 human-labeled articles x $0.012 per article x 3 labelers per object) + Amazon </a:t>
            </a:r>
            <a:r>
              <a:rPr lang="en-US" sz="2000" b="0" dirty="0" err="1"/>
              <a:t>SageMaker</a:t>
            </a:r>
            <a:r>
              <a:rPr lang="en-US" sz="2000" b="0" dirty="0"/>
              <a:t> training &amp; inference costs** = $11,440 + Amazon </a:t>
            </a:r>
            <a:r>
              <a:rPr lang="en-US" sz="2000" b="0" dirty="0" err="1"/>
              <a:t>SageMaker</a:t>
            </a:r>
            <a:r>
              <a:rPr lang="en-US" sz="2000" b="0" dirty="0"/>
              <a:t> training &amp; inference costs**</a:t>
            </a:r>
            <a:br>
              <a:rPr lang="en-US" sz="2000" b="0" dirty="0"/>
            </a:br>
            <a:endParaRPr lang="en-US" sz="2000" b="0" dirty="0"/>
          </a:p>
          <a:p>
            <a:pPr marL="285750" indent="-285750">
              <a:buFont typeface="Arial" panose="020B0604020202020204" pitchFamily="34" charset="0"/>
              <a:buChar char="•"/>
            </a:pPr>
            <a:r>
              <a:rPr lang="en-US" sz="2000" b="0" dirty="0"/>
              <a:t>**These costs depend on a variety of factors, including the type of dataset being used, the type of labeling task, and the resolution of the images in your dataset.</a:t>
            </a:r>
          </a:p>
        </p:txBody>
      </p:sp>
    </p:spTree>
    <p:extLst>
      <p:ext uri="{BB962C8B-B14F-4D97-AF65-F5344CB8AC3E}">
        <p14:creationId xmlns:p14="http://schemas.microsoft.com/office/powerpoint/2010/main" val="3173550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4759498" cy="3223000"/>
            <a:chOff x="544022" y="453547"/>
            <a:chExt cx="4759498" cy="3223000"/>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5949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FINAL END-OF-DAY CAPSTONE PROJECT</a:t>
              </a:r>
            </a:p>
          </p:txBody>
        </p:sp>
        <p:cxnSp>
          <p:nvCxnSpPr>
            <p:cNvPr id="5" name="Прямая соединительная линия 4"/>
            <p:cNvCxnSpPr/>
            <p:nvPr/>
          </p:nvCxnSpPr>
          <p:spPr>
            <a:xfrm>
              <a:off x="680173" y="367654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160300" cy="22859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628122" y="4510998"/>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97718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CCED54-BB5A-43EB-9B2C-F11C3010932A}"/>
              </a:ext>
            </a:extLst>
          </p:cNvPr>
          <p:cNvSpPr txBox="1">
            <a:spLocks/>
          </p:cNvSpPr>
          <p:nvPr/>
        </p:nvSpPr>
        <p:spPr>
          <a:xfrm>
            <a:off x="152399" y="273160"/>
            <a:ext cx="11201401" cy="523220"/>
          </a:xfrm>
          <a:prstGeom prst="rect">
            <a:avLst/>
          </a:prstGeom>
        </p:spPr>
        <p:txBody>
          <a:bodyPr wrap="square">
            <a:spAutoFit/>
          </a:bodyPr>
          <a:lstStyle>
            <a:defPPr>
              <a:defRPr lang="en-US"/>
            </a:defPPr>
            <a:lvl1pPr>
              <a:defRPr sz="2800" b="1">
                <a:solidFill>
                  <a:srgbClr val="2CC23A"/>
                </a:solidFill>
                <a:latin typeface="Montserrat"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i="0" u="none" strike="noStrike" kern="1200" cap="none" spc="0" normalizeH="0" baseline="0" noProof="0" dirty="0">
                <a:ln>
                  <a:noFill/>
                </a:ln>
                <a:solidFill>
                  <a:srgbClr val="FF9900"/>
                </a:solidFill>
                <a:effectLst/>
                <a:uLnTx/>
                <a:uFillTx/>
                <a:latin typeface="Montserrat" charset="0"/>
                <a:ea typeface="+mn-ea"/>
                <a:cs typeface="+mn-cs"/>
              </a:rPr>
              <a:t>PROJECT OVERVIEW</a:t>
            </a:r>
          </a:p>
        </p:txBody>
      </p:sp>
      <p:pic>
        <p:nvPicPr>
          <p:cNvPr id="6" name="Picture 5">
            <a:extLst>
              <a:ext uri="{FF2B5EF4-FFF2-40B4-BE49-F238E27FC236}">
                <a16:creationId xmlns:a16="http://schemas.microsoft.com/office/drawing/2014/main" id="{EC4D9054-6F0E-4DCA-B250-7DC71FA34FCE}"/>
              </a:ext>
            </a:extLst>
          </p:cNvPr>
          <p:cNvPicPr>
            <a:picLocks noChangeAspect="1"/>
          </p:cNvPicPr>
          <p:nvPr/>
        </p:nvPicPr>
        <p:blipFill rotWithShape="1">
          <a:blip r:embed="rId2"/>
          <a:srcRect l="17643"/>
          <a:stretch/>
        </p:blipFill>
        <p:spPr>
          <a:xfrm>
            <a:off x="1878246" y="796380"/>
            <a:ext cx="8354439" cy="3072038"/>
          </a:xfrm>
          <a:prstGeom prst="rect">
            <a:avLst/>
          </a:prstGeom>
        </p:spPr>
      </p:pic>
      <p:pic>
        <p:nvPicPr>
          <p:cNvPr id="3" name="Picture 2">
            <a:extLst>
              <a:ext uri="{FF2B5EF4-FFF2-40B4-BE49-F238E27FC236}">
                <a16:creationId xmlns:a16="http://schemas.microsoft.com/office/drawing/2014/main" id="{9C768DA0-3740-4C08-AB4B-9B9B03F55C95}"/>
              </a:ext>
            </a:extLst>
          </p:cNvPr>
          <p:cNvPicPr>
            <a:picLocks noChangeAspect="1"/>
          </p:cNvPicPr>
          <p:nvPr/>
        </p:nvPicPr>
        <p:blipFill rotWithShape="1">
          <a:blip r:embed="rId3"/>
          <a:srcRect r="5242"/>
          <a:stretch/>
        </p:blipFill>
        <p:spPr>
          <a:xfrm>
            <a:off x="1878247" y="4094737"/>
            <a:ext cx="8354439" cy="2627713"/>
          </a:xfrm>
          <a:prstGeom prst="rect">
            <a:avLst/>
          </a:prstGeom>
        </p:spPr>
      </p:pic>
    </p:spTree>
    <p:extLst>
      <p:ext uri="{BB962C8B-B14F-4D97-AF65-F5344CB8AC3E}">
        <p14:creationId xmlns:p14="http://schemas.microsoft.com/office/powerpoint/2010/main" val="3941843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PROJECT</a:t>
            </a:r>
            <a:endParaRPr lang="ru-RU" sz="2800" b="1" kern="1200" dirty="0">
              <a:solidFill>
                <a:srgbClr val="FF9900"/>
              </a:solidFill>
              <a:latin typeface="Montserrat" charset="0"/>
              <a:ea typeface="+mn-ea"/>
              <a:cs typeface="+mn-cs"/>
            </a:endParaRPr>
          </a:p>
        </p:txBody>
      </p:sp>
      <p:sp>
        <p:nvSpPr>
          <p:cNvPr id="11" name="TextBox 10">
            <a:extLst>
              <a:ext uri="{FF2B5EF4-FFF2-40B4-BE49-F238E27FC236}">
                <a16:creationId xmlns:a16="http://schemas.microsoft.com/office/drawing/2014/main" id="{79B14EB2-7443-4FAC-BE14-FC0328CA7A23}"/>
              </a:ext>
            </a:extLst>
          </p:cNvPr>
          <p:cNvSpPr txBox="1"/>
          <p:nvPr/>
        </p:nvSpPr>
        <p:spPr>
          <a:xfrm>
            <a:off x="321011" y="608182"/>
            <a:ext cx="11708429" cy="1938992"/>
          </a:xfrm>
          <a:prstGeom prst="rect">
            <a:avLst/>
          </a:prstGeom>
        </p:spPr>
        <p:txBody>
          <a:bodyPr vert="horz" wrap="square" lIns="91440" tIns="45720" rIns="91440" bIns="45720" rtlCol="0">
            <a:spAutoFit/>
          </a:bodyPr>
          <a:lstStyle>
            <a:defPPr marR="0" lvl="0" algn="l" rtl="0">
              <a:lnSpc>
                <a:spcPct val="100000"/>
              </a:lnSpc>
              <a:spcBef>
                <a:spcPts val="0"/>
              </a:spcBef>
              <a:spcAft>
                <a:spcPts val="0"/>
              </a:spcAft>
              <a:defRPr/>
            </a:defPPr>
            <a:lvl1pPr marL="0" indent="0" defTabSz="914400" eaLnBrk="1" latinLnBrk="0" hangingPunct="1">
              <a:buFont typeface="Arial" panose="020B0604020202020204" pitchFamily="34" charset="0"/>
              <a:buNone/>
              <a:defRPr sz="1600" b="1" kern="1200">
                <a:solidFill>
                  <a:schemeClr val="tx1"/>
                </a:solidFill>
                <a:latin typeface="Montserrat" charset="0"/>
                <a:ea typeface="+mn-ea"/>
                <a:cs typeface="+mn-cs"/>
              </a:defRPr>
            </a:lvl1pPr>
            <a:lvl2pPr marL="457200" indent="0" algn="ctr" defTabSz="91440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mj-lt"/>
              <a:buAutoNum type="arabicPeriod"/>
            </a:pPr>
            <a:r>
              <a:rPr lang="en-US" sz="2000" b="0" dirty="0"/>
              <a:t>Using the 3 kitchen images included in the course package. </a:t>
            </a:r>
          </a:p>
          <a:p>
            <a:pPr marL="457200" indent="-457200">
              <a:buFont typeface="+mj-lt"/>
              <a:buAutoNum type="arabicPeriod"/>
            </a:pPr>
            <a:r>
              <a:rPr lang="en-US" sz="2000" b="0" dirty="0"/>
              <a:t>Create a bounding box labeling job using Amazon </a:t>
            </a:r>
            <a:r>
              <a:rPr lang="en-US" sz="2000" b="0" dirty="0" err="1"/>
              <a:t>SageMaker</a:t>
            </a:r>
            <a:r>
              <a:rPr lang="en-US" sz="2000" b="0" dirty="0"/>
              <a:t> </a:t>
            </a:r>
            <a:r>
              <a:rPr lang="en-US" sz="2000" b="0" dirty="0" err="1"/>
              <a:t>GroundTruth</a:t>
            </a:r>
            <a:r>
              <a:rPr lang="en-US" sz="2000" b="0" dirty="0"/>
              <a:t> to label only the “fridge” and “oven”.</a:t>
            </a:r>
          </a:p>
          <a:p>
            <a:pPr marL="457200" indent="-457200">
              <a:buFont typeface="+mj-lt"/>
              <a:buAutoNum type="arabicPeriod"/>
            </a:pPr>
            <a:r>
              <a:rPr lang="en-US" sz="2000" b="0" dirty="0"/>
              <a:t>Review the input manifest file.</a:t>
            </a:r>
          </a:p>
          <a:p>
            <a:pPr marL="457200" indent="-457200">
              <a:buFont typeface="+mj-lt"/>
              <a:buAutoNum type="arabicPeriod"/>
            </a:pPr>
            <a:r>
              <a:rPr lang="en-US" sz="2000" b="0" dirty="0"/>
              <a:t>Perform the labeling job. </a:t>
            </a:r>
          </a:p>
          <a:p>
            <a:pPr marL="457200" indent="-457200">
              <a:buFont typeface="+mj-lt"/>
              <a:buAutoNum type="arabicPeriod"/>
            </a:pPr>
            <a:r>
              <a:rPr lang="en-US" sz="2000" b="0" dirty="0"/>
              <a:t>Review the output manifest file and ensure that the labeling job was successful.</a:t>
            </a:r>
          </a:p>
        </p:txBody>
      </p:sp>
      <p:pic>
        <p:nvPicPr>
          <p:cNvPr id="5" name="Picture 4">
            <a:extLst>
              <a:ext uri="{FF2B5EF4-FFF2-40B4-BE49-F238E27FC236}">
                <a16:creationId xmlns:a16="http://schemas.microsoft.com/office/drawing/2014/main" id="{6542F3D8-FB3D-45B1-AB0E-7C35662AC5A7}"/>
              </a:ext>
            </a:extLst>
          </p:cNvPr>
          <p:cNvPicPr>
            <a:picLocks noChangeAspect="1"/>
          </p:cNvPicPr>
          <p:nvPr/>
        </p:nvPicPr>
        <p:blipFill>
          <a:blip r:embed="rId3"/>
          <a:stretch>
            <a:fillRect/>
          </a:stretch>
        </p:blipFill>
        <p:spPr>
          <a:xfrm>
            <a:off x="799951" y="2863377"/>
            <a:ext cx="10592097" cy="3037045"/>
          </a:xfrm>
          <a:prstGeom prst="rect">
            <a:avLst/>
          </a:prstGeom>
        </p:spPr>
      </p:pic>
    </p:spTree>
    <p:extLst>
      <p:ext uri="{BB962C8B-B14F-4D97-AF65-F5344CB8AC3E}">
        <p14:creationId xmlns:p14="http://schemas.microsoft.com/office/powerpoint/2010/main" val="1967249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5772802" cy="3148860"/>
            <a:chOff x="544022" y="453547"/>
            <a:chExt cx="5772802" cy="3148860"/>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444030"/>
              <a:ext cx="5772802"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FINAL END-OF-DAY CAPSTONE PROJECT SOLUTION</a:t>
              </a:r>
            </a:p>
          </p:txBody>
        </p:sp>
        <p:cxnSp>
          <p:nvCxnSpPr>
            <p:cNvPr id="5" name="Прямая соединительная линия 4"/>
            <p:cNvCxnSpPr/>
            <p:nvPr/>
          </p:nvCxnSpPr>
          <p:spPr>
            <a:xfrm>
              <a:off x="620222" y="3602407"/>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160300" cy="22859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628122" y="4510998"/>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1580435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UPLOAD THE IMAGES TO S3 BUCKET</a:t>
            </a:r>
          </a:p>
        </p:txBody>
      </p:sp>
      <p:pic>
        <p:nvPicPr>
          <p:cNvPr id="3" name="Picture 2">
            <a:extLst>
              <a:ext uri="{FF2B5EF4-FFF2-40B4-BE49-F238E27FC236}">
                <a16:creationId xmlns:a16="http://schemas.microsoft.com/office/drawing/2014/main" id="{72A8A65E-ACC0-4CFD-A97E-B7FB9D9C74E0}"/>
              </a:ext>
            </a:extLst>
          </p:cNvPr>
          <p:cNvPicPr>
            <a:picLocks noChangeAspect="1"/>
          </p:cNvPicPr>
          <p:nvPr/>
        </p:nvPicPr>
        <p:blipFill>
          <a:blip r:embed="rId3"/>
          <a:stretch>
            <a:fillRect/>
          </a:stretch>
        </p:blipFill>
        <p:spPr>
          <a:xfrm>
            <a:off x="621102" y="1333016"/>
            <a:ext cx="10949796" cy="4903526"/>
          </a:xfrm>
          <a:prstGeom prst="rect">
            <a:avLst/>
          </a:prstGeom>
        </p:spPr>
      </p:pic>
    </p:spTree>
    <p:extLst>
      <p:ext uri="{BB962C8B-B14F-4D97-AF65-F5344CB8AC3E}">
        <p14:creationId xmlns:p14="http://schemas.microsoft.com/office/powerpoint/2010/main" val="2826441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824162" y="1035574"/>
            <a:ext cx="6543675" cy="369332"/>
          </a:xfrm>
          <a:prstGeom prst="rect">
            <a:avLst/>
          </a:prstGeom>
          <a:noFill/>
        </p:spPr>
        <p:txBody>
          <a:bodyPr wrap="square" rtlCol="0">
            <a:spAutoFit/>
          </a:bodyPr>
          <a:lstStyle/>
          <a:p>
            <a:pPr algn="ctr"/>
            <a:r>
              <a:rPr lang="en-US" sz="1800" dirty="0">
                <a:solidFill>
                  <a:srgbClr val="FF9900"/>
                </a:solidFill>
              </a:rPr>
              <a:t>UPLOAD IMAGES</a:t>
            </a:r>
          </a:p>
        </p:txBody>
      </p:sp>
      <p:pic>
        <p:nvPicPr>
          <p:cNvPr id="4" name="Picture 3">
            <a:extLst>
              <a:ext uri="{FF2B5EF4-FFF2-40B4-BE49-F238E27FC236}">
                <a16:creationId xmlns:a16="http://schemas.microsoft.com/office/drawing/2014/main" id="{DCA7C8B1-B547-4181-8821-F1D708FD757B}"/>
              </a:ext>
            </a:extLst>
          </p:cNvPr>
          <p:cNvPicPr>
            <a:picLocks noChangeAspect="1"/>
          </p:cNvPicPr>
          <p:nvPr/>
        </p:nvPicPr>
        <p:blipFill>
          <a:blip r:embed="rId3"/>
          <a:stretch>
            <a:fillRect/>
          </a:stretch>
        </p:blipFill>
        <p:spPr>
          <a:xfrm>
            <a:off x="754811" y="1706851"/>
            <a:ext cx="10889411" cy="3444297"/>
          </a:xfrm>
          <a:prstGeom prst="rect">
            <a:avLst/>
          </a:prstGeom>
        </p:spPr>
      </p:pic>
    </p:spTree>
    <p:extLst>
      <p:ext uri="{BB962C8B-B14F-4D97-AF65-F5344CB8AC3E}">
        <p14:creationId xmlns:p14="http://schemas.microsoft.com/office/powerpoint/2010/main" val="3723487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990573" cy="646331"/>
          </a:xfrm>
          <a:prstGeom prst="rect">
            <a:avLst/>
          </a:prstGeom>
          <a:noFill/>
        </p:spPr>
        <p:txBody>
          <a:bodyPr wrap="square" rtlCol="0">
            <a:spAutoFit/>
          </a:bodyPr>
          <a:lstStyle/>
          <a:p>
            <a:pPr algn="ctr"/>
            <a:r>
              <a:rPr lang="en-US" sz="1800" dirty="0">
                <a:solidFill>
                  <a:srgbClr val="FF9900"/>
                </a:solidFill>
              </a:rPr>
              <a:t>CREATE A LABELING JOB. DON’T FORGET TO CLICK ON COMPLETE DATA SETUP TO GENERATE THE MANIFEST FILE</a:t>
            </a:r>
          </a:p>
        </p:txBody>
      </p:sp>
      <p:pic>
        <p:nvPicPr>
          <p:cNvPr id="3" name="Picture 2">
            <a:extLst>
              <a:ext uri="{FF2B5EF4-FFF2-40B4-BE49-F238E27FC236}">
                <a16:creationId xmlns:a16="http://schemas.microsoft.com/office/drawing/2014/main" id="{AACADB50-C574-4A73-98ED-141747D7FCDA}"/>
              </a:ext>
            </a:extLst>
          </p:cNvPr>
          <p:cNvPicPr>
            <a:picLocks noChangeAspect="1"/>
          </p:cNvPicPr>
          <p:nvPr/>
        </p:nvPicPr>
        <p:blipFill>
          <a:blip r:embed="rId3"/>
          <a:stretch>
            <a:fillRect/>
          </a:stretch>
        </p:blipFill>
        <p:spPr>
          <a:xfrm>
            <a:off x="321011" y="1736370"/>
            <a:ext cx="11240278" cy="4000048"/>
          </a:xfrm>
          <a:prstGeom prst="rect">
            <a:avLst/>
          </a:prstGeom>
        </p:spPr>
      </p:pic>
    </p:spTree>
    <p:extLst>
      <p:ext uri="{BB962C8B-B14F-4D97-AF65-F5344CB8AC3E}">
        <p14:creationId xmlns:p14="http://schemas.microsoft.com/office/powerpoint/2010/main" val="607558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SELECT THE BOUNDING BOX OPTION AND CLICK NEXT</a:t>
            </a:r>
          </a:p>
        </p:txBody>
      </p:sp>
      <p:pic>
        <p:nvPicPr>
          <p:cNvPr id="3" name="Picture 2">
            <a:extLst>
              <a:ext uri="{FF2B5EF4-FFF2-40B4-BE49-F238E27FC236}">
                <a16:creationId xmlns:a16="http://schemas.microsoft.com/office/drawing/2014/main" id="{6952A978-D0EF-4A3E-95D0-4371F6D282BA}"/>
              </a:ext>
            </a:extLst>
          </p:cNvPr>
          <p:cNvPicPr>
            <a:picLocks noChangeAspect="1"/>
          </p:cNvPicPr>
          <p:nvPr/>
        </p:nvPicPr>
        <p:blipFill>
          <a:blip r:embed="rId3"/>
          <a:stretch>
            <a:fillRect/>
          </a:stretch>
        </p:blipFill>
        <p:spPr>
          <a:xfrm>
            <a:off x="1091585" y="1220240"/>
            <a:ext cx="9795490" cy="5243177"/>
          </a:xfrm>
          <a:prstGeom prst="rect">
            <a:avLst/>
          </a:prstGeom>
        </p:spPr>
      </p:pic>
    </p:spTree>
    <p:extLst>
      <p:ext uri="{BB962C8B-B14F-4D97-AF65-F5344CB8AC3E}">
        <p14:creationId xmlns:p14="http://schemas.microsoft.com/office/powerpoint/2010/main" val="2085088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SELECT PRIVATE AND CHOOSE SUPER-LABELERS</a:t>
            </a:r>
          </a:p>
        </p:txBody>
      </p:sp>
      <p:pic>
        <p:nvPicPr>
          <p:cNvPr id="3" name="Picture 2">
            <a:extLst>
              <a:ext uri="{FF2B5EF4-FFF2-40B4-BE49-F238E27FC236}">
                <a16:creationId xmlns:a16="http://schemas.microsoft.com/office/drawing/2014/main" id="{5B19FB1A-B067-4605-A409-76775172464A}"/>
              </a:ext>
            </a:extLst>
          </p:cNvPr>
          <p:cNvPicPr>
            <a:picLocks noChangeAspect="1"/>
          </p:cNvPicPr>
          <p:nvPr/>
        </p:nvPicPr>
        <p:blipFill>
          <a:blip r:embed="rId3"/>
          <a:stretch>
            <a:fillRect/>
          </a:stretch>
        </p:blipFill>
        <p:spPr>
          <a:xfrm>
            <a:off x="812967" y="1323709"/>
            <a:ext cx="10566065" cy="4976357"/>
          </a:xfrm>
          <a:prstGeom prst="rect">
            <a:avLst/>
          </a:prstGeom>
        </p:spPr>
      </p:pic>
    </p:spTree>
    <p:extLst>
      <p:ext uri="{BB962C8B-B14F-4D97-AF65-F5344CB8AC3E}">
        <p14:creationId xmlns:p14="http://schemas.microsoft.com/office/powerpoint/2010/main" val="2673827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PROVIDE INSTRUCTIONS AND CLICK CREATE!</a:t>
            </a:r>
          </a:p>
        </p:txBody>
      </p:sp>
      <p:pic>
        <p:nvPicPr>
          <p:cNvPr id="3" name="Picture 2">
            <a:extLst>
              <a:ext uri="{FF2B5EF4-FFF2-40B4-BE49-F238E27FC236}">
                <a16:creationId xmlns:a16="http://schemas.microsoft.com/office/drawing/2014/main" id="{066E93C4-0C1F-4565-B7B1-52F6B9D028E4}"/>
              </a:ext>
            </a:extLst>
          </p:cNvPr>
          <p:cNvPicPr>
            <a:picLocks noChangeAspect="1"/>
          </p:cNvPicPr>
          <p:nvPr/>
        </p:nvPicPr>
        <p:blipFill>
          <a:blip r:embed="rId3"/>
          <a:stretch>
            <a:fillRect/>
          </a:stretch>
        </p:blipFill>
        <p:spPr>
          <a:xfrm>
            <a:off x="802432" y="1371700"/>
            <a:ext cx="10241902" cy="4874837"/>
          </a:xfrm>
          <a:prstGeom prst="rect">
            <a:avLst/>
          </a:prstGeom>
        </p:spPr>
      </p:pic>
    </p:spTree>
    <p:extLst>
      <p:ext uri="{BB962C8B-B14F-4D97-AF65-F5344CB8AC3E}">
        <p14:creationId xmlns:p14="http://schemas.microsoft.com/office/powerpoint/2010/main" val="3801517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REVIEW THE LABELING JOB HERE!</a:t>
            </a:r>
          </a:p>
        </p:txBody>
      </p:sp>
      <p:pic>
        <p:nvPicPr>
          <p:cNvPr id="6" name="Picture 5">
            <a:extLst>
              <a:ext uri="{FF2B5EF4-FFF2-40B4-BE49-F238E27FC236}">
                <a16:creationId xmlns:a16="http://schemas.microsoft.com/office/drawing/2014/main" id="{7058D18A-04E6-47CE-A6E2-E3EEA256E5E9}"/>
              </a:ext>
            </a:extLst>
          </p:cNvPr>
          <p:cNvPicPr>
            <a:picLocks noChangeAspect="1"/>
          </p:cNvPicPr>
          <p:nvPr/>
        </p:nvPicPr>
        <p:blipFill>
          <a:blip r:embed="rId3"/>
          <a:stretch>
            <a:fillRect/>
          </a:stretch>
        </p:blipFill>
        <p:spPr>
          <a:xfrm>
            <a:off x="1260933" y="1459371"/>
            <a:ext cx="10103026" cy="4449561"/>
          </a:xfrm>
          <a:prstGeom prst="rect">
            <a:avLst/>
          </a:prstGeom>
        </p:spPr>
      </p:pic>
    </p:spTree>
    <p:extLst>
      <p:ext uri="{BB962C8B-B14F-4D97-AF65-F5344CB8AC3E}">
        <p14:creationId xmlns:p14="http://schemas.microsoft.com/office/powerpoint/2010/main" val="1539517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LABEL THE FRIDGE AND OVEN</a:t>
            </a:r>
          </a:p>
        </p:txBody>
      </p:sp>
      <p:pic>
        <p:nvPicPr>
          <p:cNvPr id="3" name="Picture 2">
            <a:extLst>
              <a:ext uri="{FF2B5EF4-FFF2-40B4-BE49-F238E27FC236}">
                <a16:creationId xmlns:a16="http://schemas.microsoft.com/office/drawing/2014/main" id="{CA9CAD54-7BB8-47B9-8BF2-EDD1D25372FD}"/>
              </a:ext>
            </a:extLst>
          </p:cNvPr>
          <p:cNvPicPr>
            <a:picLocks noChangeAspect="1"/>
          </p:cNvPicPr>
          <p:nvPr/>
        </p:nvPicPr>
        <p:blipFill>
          <a:blip r:embed="rId3"/>
          <a:stretch>
            <a:fillRect/>
          </a:stretch>
        </p:blipFill>
        <p:spPr>
          <a:xfrm>
            <a:off x="625150" y="1907845"/>
            <a:ext cx="11118980" cy="3367262"/>
          </a:xfrm>
          <a:prstGeom prst="rect">
            <a:avLst/>
          </a:prstGeom>
        </p:spPr>
      </p:pic>
    </p:spTree>
    <p:extLst>
      <p:ext uri="{BB962C8B-B14F-4D97-AF65-F5344CB8AC3E}">
        <p14:creationId xmlns:p14="http://schemas.microsoft.com/office/powerpoint/2010/main" val="1990508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p:cNvGrpSpPr/>
          <p:nvPr/>
        </p:nvGrpSpPr>
        <p:grpSpPr>
          <a:xfrm>
            <a:off x="544022" y="585627"/>
            <a:ext cx="4759498" cy="2563973"/>
            <a:chOff x="544022" y="453547"/>
            <a:chExt cx="4759498" cy="2563973"/>
          </a:xfrm>
        </p:grpSpPr>
        <p:sp>
          <p:nvSpPr>
            <p:cNvPr id="3" name="Прямоугольник 2">
              <a:extLst>
                <a:ext uri="{FF2B5EF4-FFF2-40B4-BE49-F238E27FC236}">
                  <a16:creationId xmlns:a16="http://schemas.microsoft.com/office/drawing/2014/main" id="{5EE88138-48BD-46AA-94F3-3B05DD703F63}"/>
                </a:ext>
              </a:extLst>
            </p:cNvPr>
            <p:cNvSpPr/>
            <p:nvPr/>
          </p:nvSpPr>
          <p:spPr>
            <a:xfrm>
              <a:off x="544022" y="453547"/>
              <a:ext cx="4281978"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7000" b="1" i="0" u="none" strike="noStrike" kern="1200" cap="none" spc="0" normalizeH="0" baseline="0" noProof="0" dirty="0">
                <a:ln>
                  <a:noFill/>
                </a:ln>
                <a:solidFill>
                  <a:srgbClr val="FF9900"/>
                </a:solidFill>
                <a:effectLst/>
                <a:uLnTx/>
                <a:uFillTx/>
                <a:latin typeface="Montserrat ExtraBold" pitchFamily="2" charset="-52"/>
                <a:ea typeface="Montserrat" charset="0"/>
                <a:cs typeface="Montserrat" charset="0"/>
              </a:endParaRPr>
            </a:p>
          </p:txBody>
        </p:sp>
        <p:sp>
          <p:nvSpPr>
            <p:cNvPr id="4" name="Прямоугольник 3">
              <a:extLst>
                <a:ext uri="{FF2B5EF4-FFF2-40B4-BE49-F238E27FC236}">
                  <a16:creationId xmlns:a16="http://schemas.microsoft.com/office/drawing/2014/main" id="{5EE88138-48BD-46AA-94F3-3B05DD703F63}"/>
                </a:ext>
              </a:extLst>
            </p:cNvPr>
            <p:cNvSpPr/>
            <p:nvPr/>
          </p:nvSpPr>
          <p:spPr>
            <a:xfrm>
              <a:off x="544022" y="1501647"/>
              <a:ext cx="475949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ontserrat SemiBold" pitchFamily="2" charset="-52"/>
                  <a:ea typeface="Montserrat" charset="0"/>
                  <a:cs typeface="Montserrat" charset="0"/>
                </a:rPr>
                <a:t>LABELING TEXT DATASET</a:t>
              </a:r>
            </a:p>
          </p:txBody>
        </p:sp>
        <p:cxnSp>
          <p:nvCxnSpPr>
            <p:cNvPr id="5" name="Прямая соединительная линия 4"/>
            <p:cNvCxnSpPr/>
            <p:nvPr/>
          </p:nvCxnSpPr>
          <p:spPr>
            <a:xfrm>
              <a:off x="544022" y="3017520"/>
              <a:ext cx="4505498" cy="0"/>
            </a:xfrm>
            <a:prstGeom prst="line">
              <a:avLst/>
            </a:prstGeom>
            <a:ln w="19050">
              <a:solidFill>
                <a:srgbClr val="F39622"/>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0E5460ED-1B0D-4682-853E-EC6297E8C3D0}"/>
              </a:ext>
            </a:extLst>
          </p:cNvPr>
          <p:cNvSpPr/>
          <p:nvPr/>
        </p:nvSpPr>
        <p:spPr>
          <a:xfrm>
            <a:off x="620222" y="4173259"/>
            <a:ext cx="4066078" cy="228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A824B192-C5C9-4707-B2B0-059991822E69}"/>
              </a:ext>
            </a:extLst>
          </p:cNvPr>
          <p:cNvSpPr/>
          <p:nvPr/>
        </p:nvSpPr>
        <p:spPr>
          <a:xfrm>
            <a:off x="620222" y="4170263"/>
            <a:ext cx="2160300" cy="228590"/>
          </a:xfrm>
          <a:prstGeom prst="roundRect">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9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23C56CB-7A7A-4F0E-8A4A-6A162998B2D6}"/>
              </a:ext>
            </a:extLst>
          </p:cNvPr>
          <p:cNvSpPr txBox="1"/>
          <p:nvPr/>
        </p:nvSpPr>
        <p:spPr>
          <a:xfrm>
            <a:off x="544022" y="4473852"/>
            <a:ext cx="643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EASY</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4F24877-C482-4F61-9BA7-69E9D02CC79C}"/>
              </a:ext>
            </a:extLst>
          </p:cNvPr>
          <p:cNvSpPr txBox="1"/>
          <p:nvPr/>
        </p:nvSpPr>
        <p:spPr>
          <a:xfrm>
            <a:off x="3534872" y="4473852"/>
            <a:ext cx="1238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9F1C"/>
                </a:solidFill>
                <a:effectLst/>
                <a:uLnTx/>
                <a:uFillTx/>
                <a:latin typeface="Calibri"/>
                <a:ea typeface="+mn-ea"/>
                <a:cs typeface="+mn-cs"/>
              </a:rPr>
              <a:t>ADVANCED</a:t>
            </a:r>
            <a:endParaRPr kumimoji="0" lang="en-US" sz="1800" b="0" i="0" u="none" strike="noStrike" kern="1200" cap="none" spc="0" normalizeH="0" baseline="0" noProof="0" dirty="0">
              <a:ln>
                <a:noFill/>
              </a:ln>
              <a:solidFill>
                <a:srgbClr val="FF9F1C"/>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176D5DA7-D9D1-4C8C-97F2-D4E9CF8E1F7C}"/>
              </a:ext>
            </a:extLst>
          </p:cNvPr>
          <p:cNvSpPr/>
          <p:nvPr/>
        </p:nvSpPr>
        <p:spPr>
          <a:xfrm>
            <a:off x="2628122" y="4510998"/>
            <a:ext cx="304800" cy="228600"/>
          </a:xfrm>
          <a:prstGeom prst="triangle">
            <a:avLst/>
          </a:prstGeom>
          <a:solidFill>
            <a:srgbClr val="FF9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B0134924-7BC2-4DC7-8CF8-C38C80779717}"/>
              </a:ext>
            </a:extLst>
          </p:cNvPr>
          <p:cNvPicPr>
            <a:picLocks noChangeAspect="1"/>
          </p:cNvPicPr>
          <p:nvPr/>
        </p:nvPicPr>
        <p:blipFill>
          <a:blip r:embed="rId2"/>
          <a:stretch>
            <a:fillRect/>
          </a:stretch>
        </p:blipFill>
        <p:spPr>
          <a:xfrm>
            <a:off x="7117081" y="-1"/>
            <a:ext cx="5074919" cy="6857999"/>
          </a:xfrm>
          <a:prstGeom prst="rect">
            <a:avLst/>
          </a:prstGeom>
        </p:spPr>
      </p:pic>
    </p:spTree>
    <p:extLst>
      <p:ext uri="{BB962C8B-B14F-4D97-AF65-F5344CB8AC3E}">
        <p14:creationId xmlns:p14="http://schemas.microsoft.com/office/powerpoint/2010/main" val="3857424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LABEL THE OVEN IN THE IMAGE</a:t>
            </a:r>
          </a:p>
        </p:txBody>
      </p:sp>
      <p:pic>
        <p:nvPicPr>
          <p:cNvPr id="3" name="Picture 2">
            <a:extLst>
              <a:ext uri="{FF2B5EF4-FFF2-40B4-BE49-F238E27FC236}">
                <a16:creationId xmlns:a16="http://schemas.microsoft.com/office/drawing/2014/main" id="{11607B0E-581F-48DC-910F-6BA2A65425AF}"/>
              </a:ext>
            </a:extLst>
          </p:cNvPr>
          <p:cNvPicPr>
            <a:picLocks noChangeAspect="1"/>
          </p:cNvPicPr>
          <p:nvPr/>
        </p:nvPicPr>
        <p:blipFill>
          <a:blip r:embed="rId3"/>
          <a:stretch>
            <a:fillRect/>
          </a:stretch>
        </p:blipFill>
        <p:spPr>
          <a:xfrm>
            <a:off x="205272" y="1692757"/>
            <a:ext cx="11352245" cy="3608809"/>
          </a:xfrm>
          <a:prstGeom prst="rect">
            <a:avLst/>
          </a:prstGeom>
        </p:spPr>
      </p:pic>
    </p:spTree>
    <p:extLst>
      <p:ext uri="{BB962C8B-B14F-4D97-AF65-F5344CB8AC3E}">
        <p14:creationId xmlns:p14="http://schemas.microsoft.com/office/powerpoint/2010/main" val="2585016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190749" y="850908"/>
            <a:ext cx="6543675" cy="369332"/>
          </a:xfrm>
          <a:prstGeom prst="rect">
            <a:avLst/>
          </a:prstGeom>
          <a:noFill/>
        </p:spPr>
        <p:txBody>
          <a:bodyPr wrap="square" rtlCol="0">
            <a:spAutoFit/>
          </a:bodyPr>
          <a:lstStyle/>
          <a:p>
            <a:pPr algn="ctr"/>
            <a:r>
              <a:rPr lang="en-US" sz="1800" dirty="0">
                <a:solidFill>
                  <a:srgbClr val="FF9900"/>
                </a:solidFill>
              </a:rPr>
              <a:t>COORDINATES OF THE BOUNDING BOXES</a:t>
            </a:r>
          </a:p>
        </p:txBody>
      </p:sp>
      <p:pic>
        <p:nvPicPr>
          <p:cNvPr id="3" name="Picture 2">
            <a:extLst>
              <a:ext uri="{FF2B5EF4-FFF2-40B4-BE49-F238E27FC236}">
                <a16:creationId xmlns:a16="http://schemas.microsoft.com/office/drawing/2014/main" id="{FA032DCF-C9C7-4321-A140-1D2B83B76FA7}"/>
              </a:ext>
            </a:extLst>
          </p:cNvPr>
          <p:cNvPicPr>
            <a:picLocks noChangeAspect="1"/>
          </p:cNvPicPr>
          <p:nvPr/>
        </p:nvPicPr>
        <p:blipFill>
          <a:blip r:embed="rId3"/>
          <a:stretch>
            <a:fillRect/>
          </a:stretch>
        </p:blipFill>
        <p:spPr>
          <a:xfrm>
            <a:off x="597159" y="1761267"/>
            <a:ext cx="11426890" cy="3335465"/>
          </a:xfrm>
          <a:prstGeom prst="rect">
            <a:avLst/>
          </a:prstGeom>
        </p:spPr>
      </p:pic>
    </p:spTree>
    <p:extLst>
      <p:ext uri="{BB962C8B-B14F-4D97-AF65-F5344CB8AC3E}">
        <p14:creationId xmlns:p14="http://schemas.microsoft.com/office/powerpoint/2010/main" val="231480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1220240"/>
            <a:ext cx="6543675" cy="369332"/>
          </a:xfrm>
          <a:prstGeom prst="rect">
            <a:avLst/>
          </a:prstGeom>
          <a:noFill/>
        </p:spPr>
        <p:txBody>
          <a:bodyPr wrap="square" rtlCol="0">
            <a:spAutoFit/>
          </a:bodyPr>
          <a:lstStyle/>
          <a:p>
            <a:pPr algn="ctr"/>
            <a:r>
              <a:rPr lang="en-US" sz="1800" dirty="0">
                <a:solidFill>
                  <a:srgbClr val="FF9900"/>
                </a:solidFill>
              </a:rPr>
              <a:t>BOUNDING BOXES LABELING JOB IS NOW COMPLETE</a:t>
            </a:r>
          </a:p>
        </p:txBody>
      </p:sp>
      <p:pic>
        <p:nvPicPr>
          <p:cNvPr id="6" name="Picture 5">
            <a:extLst>
              <a:ext uri="{FF2B5EF4-FFF2-40B4-BE49-F238E27FC236}">
                <a16:creationId xmlns:a16="http://schemas.microsoft.com/office/drawing/2014/main" id="{0752A263-D72A-4E95-B184-387992748995}"/>
              </a:ext>
            </a:extLst>
          </p:cNvPr>
          <p:cNvPicPr>
            <a:picLocks noChangeAspect="1"/>
          </p:cNvPicPr>
          <p:nvPr/>
        </p:nvPicPr>
        <p:blipFill>
          <a:blip r:embed="rId3"/>
          <a:stretch>
            <a:fillRect/>
          </a:stretch>
        </p:blipFill>
        <p:spPr>
          <a:xfrm>
            <a:off x="616339" y="1842022"/>
            <a:ext cx="11065907" cy="4260197"/>
          </a:xfrm>
          <a:prstGeom prst="rect">
            <a:avLst/>
          </a:prstGeom>
        </p:spPr>
      </p:pic>
    </p:spTree>
    <p:extLst>
      <p:ext uri="{BB962C8B-B14F-4D97-AF65-F5344CB8AC3E}">
        <p14:creationId xmlns:p14="http://schemas.microsoft.com/office/powerpoint/2010/main" val="913020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1220240"/>
            <a:ext cx="7539583" cy="369332"/>
          </a:xfrm>
          <a:prstGeom prst="rect">
            <a:avLst/>
          </a:prstGeom>
          <a:noFill/>
        </p:spPr>
        <p:txBody>
          <a:bodyPr wrap="square" rtlCol="0">
            <a:spAutoFit/>
          </a:bodyPr>
          <a:lstStyle/>
          <a:p>
            <a:pPr algn="ctr"/>
            <a:r>
              <a:rPr lang="en-US" sz="1800" dirty="0">
                <a:solidFill>
                  <a:srgbClr val="FF9900"/>
                </a:solidFill>
              </a:rPr>
              <a:t>SELECT A SAMPLE IMAGE TO REVIEW THE RESULTING LABEL</a:t>
            </a:r>
          </a:p>
        </p:txBody>
      </p:sp>
      <p:pic>
        <p:nvPicPr>
          <p:cNvPr id="3" name="Picture 2">
            <a:extLst>
              <a:ext uri="{FF2B5EF4-FFF2-40B4-BE49-F238E27FC236}">
                <a16:creationId xmlns:a16="http://schemas.microsoft.com/office/drawing/2014/main" id="{368A61AC-F4D6-4822-B4F3-4530B71263E2}"/>
              </a:ext>
            </a:extLst>
          </p:cNvPr>
          <p:cNvPicPr>
            <a:picLocks noChangeAspect="1"/>
          </p:cNvPicPr>
          <p:nvPr/>
        </p:nvPicPr>
        <p:blipFill>
          <a:blip r:embed="rId3"/>
          <a:stretch>
            <a:fillRect/>
          </a:stretch>
        </p:blipFill>
        <p:spPr>
          <a:xfrm>
            <a:off x="1166102" y="1676470"/>
            <a:ext cx="9859795" cy="4591000"/>
          </a:xfrm>
          <a:prstGeom prst="rect">
            <a:avLst/>
          </a:prstGeom>
        </p:spPr>
      </p:pic>
    </p:spTree>
    <p:extLst>
      <p:ext uri="{BB962C8B-B14F-4D97-AF65-F5344CB8AC3E}">
        <p14:creationId xmlns:p14="http://schemas.microsoft.com/office/powerpoint/2010/main" val="2055406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IMAGES WITH BOUNDING BOXES</a:t>
            </a:r>
            <a:endParaRPr lang="ru-RU" sz="2800" b="1" kern="1200" dirty="0">
              <a:solidFill>
                <a:srgbClr val="FF9900"/>
              </a:solidFill>
              <a:latin typeface="Montserrat" charset="0"/>
              <a:ea typeface="+mn-ea"/>
              <a:cs typeface="+mn-cs"/>
            </a:endParaRPr>
          </a:p>
        </p:txBody>
      </p:sp>
      <p:sp>
        <p:nvSpPr>
          <p:cNvPr id="9" name="TextBox 8">
            <a:extLst>
              <a:ext uri="{FF2B5EF4-FFF2-40B4-BE49-F238E27FC236}">
                <a16:creationId xmlns:a16="http://schemas.microsoft.com/office/drawing/2014/main" id="{6EAD0D10-2A7D-45F9-9EDD-53619B2EA50B}"/>
              </a:ext>
            </a:extLst>
          </p:cNvPr>
          <p:cNvSpPr txBox="1"/>
          <p:nvPr/>
        </p:nvSpPr>
        <p:spPr>
          <a:xfrm>
            <a:off x="2332205" y="1220240"/>
            <a:ext cx="6543675" cy="369332"/>
          </a:xfrm>
          <a:prstGeom prst="rect">
            <a:avLst/>
          </a:prstGeom>
          <a:noFill/>
        </p:spPr>
        <p:txBody>
          <a:bodyPr wrap="square" rtlCol="0">
            <a:spAutoFit/>
          </a:bodyPr>
          <a:lstStyle/>
          <a:p>
            <a:pPr algn="ctr"/>
            <a:r>
              <a:rPr lang="en-US" sz="1800" dirty="0">
                <a:solidFill>
                  <a:srgbClr val="FF9900"/>
                </a:solidFill>
              </a:rPr>
              <a:t>OUTPUT MANIFEST FILE</a:t>
            </a:r>
          </a:p>
        </p:txBody>
      </p:sp>
      <p:pic>
        <p:nvPicPr>
          <p:cNvPr id="6" name="Picture 5">
            <a:extLst>
              <a:ext uri="{FF2B5EF4-FFF2-40B4-BE49-F238E27FC236}">
                <a16:creationId xmlns:a16="http://schemas.microsoft.com/office/drawing/2014/main" id="{C76E27C5-E7C2-439C-9AE2-1057506C0271}"/>
              </a:ext>
            </a:extLst>
          </p:cNvPr>
          <p:cNvPicPr>
            <a:picLocks noChangeAspect="1"/>
          </p:cNvPicPr>
          <p:nvPr/>
        </p:nvPicPr>
        <p:blipFill>
          <a:blip r:embed="rId3"/>
          <a:stretch>
            <a:fillRect/>
          </a:stretch>
        </p:blipFill>
        <p:spPr>
          <a:xfrm>
            <a:off x="669629" y="1589572"/>
            <a:ext cx="10967758" cy="4717922"/>
          </a:xfrm>
          <a:prstGeom prst="rect">
            <a:avLst/>
          </a:prstGeom>
        </p:spPr>
      </p:pic>
    </p:spTree>
    <p:extLst>
      <p:ext uri="{BB962C8B-B14F-4D97-AF65-F5344CB8AC3E}">
        <p14:creationId xmlns:p14="http://schemas.microsoft.com/office/powerpoint/2010/main" val="11444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pic>
        <p:nvPicPr>
          <p:cNvPr id="3" name="Picture 2">
            <a:extLst>
              <a:ext uri="{FF2B5EF4-FFF2-40B4-BE49-F238E27FC236}">
                <a16:creationId xmlns:a16="http://schemas.microsoft.com/office/drawing/2014/main" id="{15CA2573-118A-40D5-BF9D-04EA173D2004}"/>
              </a:ext>
            </a:extLst>
          </p:cNvPr>
          <p:cNvPicPr>
            <a:picLocks noChangeAspect="1"/>
          </p:cNvPicPr>
          <p:nvPr/>
        </p:nvPicPr>
        <p:blipFill>
          <a:blip r:embed="rId3"/>
          <a:stretch>
            <a:fillRect/>
          </a:stretch>
        </p:blipFill>
        <p:spPr>
          <a:xfrm>
            <a:off x="1110343" y="1876785"/>
            <a:ext cx="10176588" cy="3684916"/>
          </a:xfrm>
          <a:prstGeom prst="rect">
            <a:avLst/>
          </a:prstGeom>
        </p:spPr>
      </p:pic>
      <p:sp>
        <p:nvSpPr>
          <p:cNvPr id="6" name="TextBox 5">
            <a:extLst>
              <a:ext uri="{FF2B5EF4-FFF2-40B4-BE49-F238E27FC236}">
                <a16:creationId xmlns:a16="http://schemas.microsoft.com/office/drawing/2014/main" id="{97B1F908-5E48-43F9-A913-9724F6CDEDF3}"/>
              </a:ext>
            </a:extLst>
          </p:cNvPr>
          <p:cNvSpPr txBox="1"/>
          <p:nvPr/>
        </p:nvSpPr>
        <p:spPr>
          <a:xfrm>
            <a:off x="799754" y="1082874"/>
            <a:ext cx="10931198" cy="369332"/>
          </a:xfrm>
          <a:prstGeom prst="rect">
            <a:avLst/>
          </a:prstGeom>
          <a:noFill/>
        </p:spPr>
        <p:txBody>
          <a:bodyPr wrap="none" rtlCol="0">
            <a:spAutoFit/>
          </a:bodyPr>
          <a:lstStyle/>
          <a:p>
            <a:r>
              <a:rPr lang="en-US" sz="1800" dirty="0">
                <a:solidFill>
                  <a:srgbClr val="FF9900"/>
                </a:solidFill>
              </a:rPr>
              <a:t>THE OBJECTIVE IS TO LABEL THE FOLLOWING 10 REVIEWS TO EITHER POSITIVE OR NEGATIVE</a:t>
            </a:r>
          </a:p>
        </p:txBody>
      </p:sp>
    </p:spTree>
    <p:extLst>
      <p:ext uri="{BB962C8B-B14F-4D97-AF65-F5344CB8AC3E}">
        <p14:creationId xmlns:p14="http://schemas.microsoft.com/office/powerpoint/2010/main" val="1606003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pic>
        <p:nvPicPr>
          <p:cNvPr id="6" name="Picture 5">
            <a:extLst>
              <a:ext uri="{FF2B5EF4-FFF2-40B4-BE49-F238E27FC236}">
                <a16:creationId xmlns:a16="http://schemas.microsoft.com/office/drawing/2014/main" id="{894DA27C-FE8E-450E-BD11-52F74103F897}"/>
              </a:ext>
            </a:extLst>
          </p:cNvPr>
          <p:cNvPicPr>
            <a:picLocks noChangeAspect="1"/>
          </p:cNvPicPr>
          <p:nvPr/>
        </p:nvPicPr>
        <p:blipFill>
          <a:blip r:embed="rId3"/>
          <a:stretch>
            <a:fillRect/>
          </a:stretch>
        </p:blipFill>
        <p:spPr>
          <a:xfrm>
            <a:off x="488961" y="1608775"/>
            <a:ext cx="11358071" cy="4446792"/>
          </a:xfrm>
          <a:prstGeom prst="rect">
            <a:avLst/>
          </a:prstGeom>
        </p:spPr>
      </p:pic>
      <p:sp>
        <p:nvSpPr>
          <p:cNvPr id="7" name="TextBox 6">
            <a:extLst>
              <a:ext uri="{FF2B5EF4-FFF2-40B4-BE49-F238E27FC236}">
                <a16:creationId xmlns:a16="http://schemas.microsoft.com/office/drawing/2014/main" id="{5A1A2CBF-CF84-464B-9177-00449EBA5E75}"/>
              </a:ext>
            </a:extLst>
          </p:cNvPr>
          <p:cNvSpPr txBox="1"/>
          <p:nvPr/>
        </p:nvSpPr>
        <p:spPr>
          <a:xfrm>
            <a:off x="1228962" y="1161594"/>
            <a:ext cx="9546203" cy="369332"/>
          </a:xfrm>
          <a:prstGeom prst="rect">
            <a:avLst/>
          </a:prstGeom>
          <a:noFill/>
        </p:spPr>
        <p:txBody>
          <a:bodyPr wrap="none" rtlCol="0">
            <a:spAutoFit/>
          </a:bodyPr>
          <a:lstStyle/>
          <a:p>
            <a:r>
              <a:rPr lang="en-US" sz="1800" dirty="0">
                <a:solidFill>
                  <a:srgbClr val="FF9900"/>
                </a:solidFill>
              </a:rPr>
              <a:t>NAVIGATE TO SAGEMAKER GROUNDTRUTH AND CLICK ON CREATE LABELING JOB</a:t>
            </a:r>
          </a:p>
        </p:txBody>
      </p:sp>
    </p:spTree>
    <p:extLst>
      <p:ext uri="{BB962C8B-B14F-4D97-AF65-F5344CB8AC3E}">
        <p14:creationId xmlns:p14="http://schemas.microsoft.com/office/powerpoint/2010/main" val="1483665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pic>
        <p:nvPicPr>
          <p:cNvPr id="3" name="Picture 2">
            <a:extLst>
              <a:ext uri="{FF2B5EF4-FFF2-40B4-BE49-F238E27FC236}">
                <a16:creationId xmlns:a16="http://schemas.microsoft.com/office/drawing/2014/main" id="{EEC23D95-D770-4075-BEA6-BFF5EDC86938}"/>
              </a:ext>
            </a:extLst>
          </p:cNvPr>
          <p:cNvPicPr>
            <a:picLocks noChangeAspect="1"/>
          </p:cNvPicPr>
          <p:nvPr/>
        </p:nvPicPr>
        <p:blipFill>
          <a:blip r:embed="rId3"/>
          <a:stretch>
            <a:fillRect/>
          </a:stretch>
        </p:blipFill>
        <p:spPr>
          <a:xfrm>
            <a:off x="2519266" y="1301971"/>
            <a:ext cx="6877434" cy="4929320"/>
          </a:xfrm>
          <a:prstGeom prst="rect">
            <a:avLst/>
          </a:prstGeom>
        </p:spPr>
      </p:pic>
      <p:sp>
        <p:nvSpPr>
          <p:cNvPr id="6" name="TextBox 5">
            <a:extLst>
              <a:ext uri="{FF2B5EF4-FFF2-40B4-BE49-F238E27FC236}">
                <a16:creationId xmlns:a16="http://schemas.microsoft.com/office/drawing/2014/main" id="{2F5CE103-866E-4413-8726-F9B228ABC123}"/>
              </a:ext>
            </a:extLst>
          </p:cNvPr>
          <p:cNvSpPr txBox="1"/>
          <p:nvPr/>
        </p:nvSpPr>
        <p:spPr>
          <a:xfrm>
            <a:off x="3509394" y="772208"/>
            <a:ext cx="5173211" cy="369332"/>
          </a:xfrm>
          <a:prstGeom prst="rect">
            <a:avLst/>
          </a:prstGeom>
          <a:noFill/>
        </p:spPr>
        <p:txBody>
          <a:bodyPr wrap="none" rtlCol="0">
            <a:spAutoFit/>
          </a:bodyPr>
          <a:lstStyle/>
          <a:p>
            <a:r>
              <a:rPr lang="en-US" sz="1800" dirty="0">
                <a:solidFill>
                  <a:srgbClr val="FF9900"/>
                </a:solidFill>
              </a:rPr>
              <a:t>UPLOAD AMAZON REVIEWS DATASET TO S3</a:t>
            </a:r>
          </a:p>
        </p:txBody>
      </p:sp>
    </p:spTree>
    <p:extLst>
      <p:ext uri="{BB962C8B-B14F-4D97-AF65-F5344CB8AC3E}">
        <p14:creationId xmlns:p14="http://schemas.microsoft.com/office/powerpoint/2010/main" val="3463275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321011" y="88557"/>
            <a:ext cx="10566064" cy="523220"/>
          </a:xfrm>
          <a:prstGeom prst="rect">
            <a:avLst/>
          </a:prstGeom>
        </p:spPr>
        <p:txBody>
          <a:bodyPr wrap="square">
            <a:spAutoFit/>
          </a:bodyPr>
          <a:lstStyle/>
          <a:p>
            <a:pPr>
              <a:buClrTx/>
            </a:pPr>
            <a:r>
              <a:rPr lang="en-US" sz="2800" b="1" kern="1200" dirty="0">
                <a:solidFill>
                  <a:srgbClr val="FF9900"/>
                </a:solidFill>
                <a:latin typeface="Montserrat" charset="0"/>
                <a:ea typeface="+mn-ea"/>
                <a:cs typeface="+mn-cs"/>
              </a:rPr>
              <a:t>LABELING TEXT DATASET</a:t>
            </a:r>
            <a:endParaRPr lang="ru-RU" sz="2800" b="1" kern="1200" dirty="0">
              <a:solidFill>
                <a:srgbClr val="FF9900"/>
              </a:solidFill>
              <a:latin typeface="Montserrat" charset="0"/>
              <a:ea typeface="+mn-ea"/>
              <a:cs typeface="+mn-cs"/>
            </a:endParaRPr>
          </a:p>
        </p:txBody>
      </p:sp>
      <p:sp>
        <p:nvSpPr>
          <p:cNvPr id="6" name="TextBox 5">
            <a:extLst>
              <a:ext uri="{FF2B5EF4-FFF2-40B4-BE49-F238E27FC236}">
                <a16:creationId xmlns:a16="http://schemas.microsoft.com/office/drawing/2014/main" id="{1D28FAF6-2DB4-4093-888E-57862D032B91}"/>
              </a:ext>
            </a:extLst>
          </p:cNvPr>
          <p:cNvSpPr txBox="1"/>
          <p:nvPr/>
        </p:nvSpPr>
        <p:spPr>
          <a:xfrm>
            <a:off x="489895" y="682957"/>
            <a:ext cx="10228296" cy="923330"/>
          </a:xfrm>
          <a:prstGeom prst="rect">
            <a:avLst/>
          </a:prstGeom>
          <a:noFill/>
        </p:spPr>
        <p:txBody>
          <a:bodyPr wrap="square" rtlCol="0">
            <a:spAutoFit/>
          </a:bodyPr>
          <a:lstStyle/>
          <a:p>
            <a:pPr algn="ctr"/>
            <a:r>
              <a:rPr lang="en-US" sz="1800" dirty="0">
                <a:solidFill>
                  <a:srgbClr val="FF9900"/>
                </a:solidFill>
              </a:rPr>
              <a:t>PROVIDE A NAME TO THE LABELING JOB, SELECT AUTOMATED DATA SETUP AND PROVIDE THE S3 PATH. CLICK ON COMPLETE DATA SETUP TO GENERATE THE INPUT MANIFEST FILE.</a:t>
            </a:r>
          </a:p>
        </p:txBody>
      </p:sp>
      <p:pic>
        <p:nvPicPr>
          <p:cNvPr id="12" name="Picture 11">
            <a:extLst>
              <a:ext uri="{FF2B5EF4-FFF2-40B4-BE49-F238E27FC236}">
                <a16:creationId xmlns:a16="http://schemas.microsoft.com/office/drawing/2014/main" id="{DE67824B-F191-473D-B051-36C9DF971334}"/>
              </a:ext>
            </a:extLst>
          </p:cNvPr>
          <p:cNvPicPr>
            <a:picLocks noChangeAspect="1"/>
          </p:cNvPicPr>
          <p:nvPr/>
        </p:nvPicPr>
        <p:blipFill>
          <a:blip r:embed="rId3"/>
          <a:stretch>
            <a:fillRect/>
          </a:stretch>
        </p:blipFill>
        <p:spPr>
          <a:xfrm>
            <a:off x="321011" y="1677467"/>
            <a:ext cx="11492204" cy="4804395"/>
          </a:xfrm>
          <a:prstGeom prst="rect">
            <a:avLst/>
          </a:prstGeom>
        </p:spPr>
      </p:pic>
    </p:spTree>
    <p:extLst>
      <p:ext uri="{BB962C8B-B14F-4D97-AF65-F5344CB8AC3E}">
        <p14:creationId xmlns:p14="http://schemas.microsoft.com/office/powerpoint/2010/main" val="1760959083"/>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4121</TotalTime>
  <Words>1479</Words>
  <Application>Microsoft Office PowerPoint</Application>
  <PresentationFormat>Widescreen</PresentationFormat>
  <Paragraphs>219</Paragraphs>
  <Slides>54</Slides>
  <Notes>42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Montserrat ExtraBold</vt:lpstr>
      <vt:lpstr>Courier New</vt:lpstr>
      <vt:lpstr>Montserrat SemiBold</vt:lpstr>
      <vt:lpstr>Calibri</vt:lpstr>
      <vt:lpstr>Arial</vt:lpstr>
      <vt:lpstr>Montserrat</vt:lpstr>
      <vt:lpstr>Calibri Light</vt:lpstr>
      <vt:lpstr>1_Тема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Dr.Ryan</dc:creator>
  <cp:lastModifiedBy>ryanahmedaly@outlook.com</cp:lastModifiedBy>
  <cp:revision>526</cp:revision>
  <dcterms:modified xsi:type="dcterms:W3CDTF">2022-04-21T02:49:49Z</dcterms:modified>
</cp:coreProperties>
</file>